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8" r:id="rId13"/>
    <p:sldId id="267"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CF09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6" d="100"/>
          <a:sy n="106" d="100"/>
        </p:scale>
        <p:origin x="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dirty="0">
                <a:latin typeface="標楷體" panose="03000509000000000000" pitchFamily="65" charset="-120"/>
                <a:ea typeface="標楷體" panose="03000509000000000000" pitchFamily="65" charset="-120"/>
              </a:rPr>
              <a:t>Global air passenger</a:t>
            </a:r>
            <a:r>
              <a:rPr lang="en-US" altLang="zh-TW" baseline="0" dirty="0">
                <a:latin typeface="標楷體" panose="03000509000000000000" pitchFamily="65" charset="-120"/>
                <a:ea typeface="標楷體" panose="03000509000000000000" pitchFamily="65" charset="-120"/>
              </a:rPr>
              <a:t> volume</a:t>
            </a:r>
            <a:endParaRPr lang="zh-TW" altLang="en-US" dirty="0">
              <a:latin typeface="標楷體" panose="03000509000000000000" pitchFamily="65" charset="-120"/>
              <a:ea typeface="標楷體" panose="03000509000000000000" pitchFamily="65" charset="-12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工作表1!$B$1</c:f>
              <c:strCache>
                <c:ptCount val="1"/>
                <c:pt idx="0">
                  <c:v>Global air passenger volume in billions of passengers</c:v>
                </c:pt>
              </c:strCache>
            </c:strRef>
          </c:tx>
          <c:spPr>
            <a:ln w="28575" cap="rnd">
              <a:solidFill>
                <a:schemeClr val="accent1"/>
              </a:solidFill>
              <a:round/>
            </a:ln>
            <a:effectLst/>
          </c:spPr>
          <c:marker>
            <c:symbol val="none"/>
          </c:marker>
          <c:cat>
            <c:numRef>
              <c:f>工作表1!$A$2:$A$7</c:f>
              <c:numCache>
                <c:formatCode>General</c:formatCode>
                <c:ptCount val="6"/>
                <c:pt idx="0">
                  <c:v>2019</c:v>
                </c:pt>
                <c:pt idx="1">
                  <c:v>2020</c:v>
                </c:pt>
                <c:pt idx="2">
                  <c:v>2021</c:v>
                </c:pt>
                <c:pt idx="3">
                  <c:v>2022</c:v>
                </c:pt>
                <c:pt idx="4">
                  <c:v>2023</c:v>
                </c:pt>
                <c:pt idx="5">
                  <c:v>2024</c:v>
                </c:pt>
              </c:numCache>
            </c:numRef>
          </c:cat>
          <c:val>
            <c:numRef>
              <c:f>工作表1!$B$2:$B$7</c:f>
              <c:numCache>
                <c:formatCode>General</c:formatCode>
                <c:ptCount val="6"/>
                <c:pt idx="0">
                  <c:v>45.6</c:v>
                </c:pt>
                <c:pt idx="1">
                  <c:v>17.7</c:v>
                </c:pt>
                <c:pt idx="2">
                  <c:v>23</c:v>
                </c:pt>
                <c:pt idx="3">
                  <c:v>34.5</c:v>
                </c:pt>
                <c:pt idx="4">
                  <c:v>44.2</c:v>
                </c:pt>
                <c:pt idx="5">
                  <c:v>47.7</c:v>
                </c:pt>
              </c:numCache>
            </c:numRef>
          </c:val>
          <c:smooth val="0"/>
          <c:extLst>
            <c:ext xmlns:c16="http://schemas.microsoft.com/office/drawing/2014/chart" uri="{C3380CC4-5D6E-409C-BE32-E72D297353CC}">
              <c16:uniqueId val="{00000000-B7AE-4FB0-99F0-F1C185636695}"/>
            </c:ext>
          </c:extLst>
        </c:ser>
        <c:dLbls>
          <c:showLegendKey val="0"/>
          <c:showVal val="0"/>
          <c:showCatName val="0"/>
          <c:showSerName val="0"/>
          <c:showPercent val="0"/>
          <c:showBubbleSize val="0"/>
        </c:dLbls>
        <c:smooth val="0"/>
        <c:axId val="2034499423"/>
        <c:axId val="2034500671"/>
      </c:lineChart>
      <c:catAx>
        <c:axId val="203449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4500671"/>
        <c:crosses val="autoZero"/>
        <c:auto val="1"/>
        <c:lblAlgn val="ctr"/>
        <c:lblOffset val="100"/>
        <c:noMultiLvlLbl val="0"/>
      </c:catAx>
      <c:valAx>
        <c:axId val="2034500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449942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標楷體" panose="03000509000000000000" pitchFamily="65" charset="-120"/>
                <a:ea typeface="標楷體" panose="03000509000000000000" pitchFamily="65" charset="-120"/>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7898834160298"/>
          <c:y val="4.8651039363113664E-2"/>
          <c:w val="0.85184412747828631"/>
          <c:h val="0.75140085043549121"/>
        </c:manualLayout>
      </c:layout>
      <c:scatterChart>
        <c:scatterStyle val="lineMarker"/>
        <c:varyColors val="0"/>
        <c:ser>
          <c:idx val="0"/>
          <c:order val="0"/>
          <c:tx>
            <c:strRef>
              <c:f>工作表1!$B$1</c:f>
              <c:strCache>
                <c:ptCount val="1"/>
                <c:pt idx="0">
                  <c:v>滿意度</c:v>
                </c:pt>
              </c:strCache>
            </c:strRef>
          </c:tx>
          <c:spPr>
            <a:ln w="1905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工作表1!$A$2:$A$11</c:f>
              <c:numCache>
                <c:formatCode>General</c:formatCode>
                <c:ptCount val="10"/>
                <c:pt idx="0">
                  <c:v>4.2629999999999999</c:v>
                </c:pt>
                <c:pt idx="1">
                  <c:v>4.4539999999999997</c:v>
                </c:pt>
                <c:pt idx="2">
                  <c:v>4.3760000000000003</c:v>
                </c:pt>
                <c:pt idx="3">
                  <c:v>4.3090000000000002</c:v>
                </c:pt>
                <c:pt idx="4">
                  <c:v>4.32</c:v>
                </c:pt>
                <c:pt idx="5">
                  <c:v>3.552</c:v>
                </c:pt>
                <c:pt idx="6">
                  <c:v>4.1029999999999998</c:v>
                </c:pt>
                <c:pt idx="7">
                  <c:v>4.2779999999999996</c:v>
                </c:pt>
                <c:pt idx="8">
                  <c:v>4.0720000000000001</c:v>
                </c:pt>
                <c:pt idx="9">
                  <c:v>4.5209999999999999</c:v>
                </c:pt>
              </c:numCache>
            </c:numRef>
          </c:xVal>
          <c:yVal>
            <c:numRef>
              <c:f>工作表1!$B$2:$B$11</c:f>
              <c:numCache>
                <c:formatCode>General</c:formatCode>
                <c:ptCount val="10"/>
                <c:pt idx="0">
                  <c:v>3.8140000000000001</c:v>
                </c:pt>
                <c:pt idx="1">
                  <c:v>3.9020000000000001</c:v>
                </c:pt>
                <c:pt idx="2">
                  <c:v>3.871</c:v>
                </c:pt>
                <c:pt idx="3">
                  <c:v>3.9540000000000002</c:v>
                </c:pt>
                <c:pt idx="4">
                  <c:v>3.9380000000000002</c:v>
                </c:pt>
                <c:pt idx="5">
                  <c:v>3.66</c:v>
                </c:pt>
                <c:pt idx="6">
                  <c:v>4.0570000000000004</c:v>
                </c:pt>
                <c:pt idx="7">
                  <c:v>4.0720000000000001</c:v>
                </c:pt>
                <c:pt idx="8">
                  <c:v>3.7679999999999998</c:v>
                </c:pt>
                <c:pt idx="9">
                  <c:v>3.99</c:v>
                </c:pt>
              </c:numCache>
            </c:numRef>
          </c:yVal>
          <c:smooth val="0"/>
          <c:extLst>
            <c:ext xmlns:c16="http://schemas.microsoft.com/office/drawing/2014/chart" uri="{C3380CC4-5D6E-409C-BE32-E72D297353CC}">
              <c16:uniqueId val="{00000000-5258-4872-B21F-8AD45BE62D11}"/>
            </c:ext>
          </c:extLst>
        </c:ser>
        <c:dLbls>
          <c:dLblPos val="t"/>
          <c:showLegendKey val="0"/>
          <c:showVal val="1"/>
          <c:showCatName val="0"/>
          <c:showSerName val="0"/>
          <c:showPercent val="0"/>
          <c:showBubbleSize val="0"/>
        </c:dLbls>
        <c:axId val="474003536"/>
        <c:axId val="474003952"/>
      </c:scatterChart>
      <c:valAx>
        <c:axId val="474003536"/>
        <c:scaling>
          <c:orientation val="minMax"/>
          <c:max val="5"/>
          <c:min val="3"/>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zh-TW" altLang="zh-TW" sz="1800" b="1" i="0" u="none" strike="noStrike" baseline="0" dirty="0">
                    <a:effectLst/>
                  </a:rPr>
                  <a:t>Importance</a:t>
                </a:r>
                <a:endParaRPr lang="zh-TW" altLang="en-US" sz="1800" dirty="0">
                  <a:latin typeface="標楷體" panose="03000509000000000000" pitchFamily="65" charset="-120"/>
                  <a:ea typeface="標楷體" panose="03000509000000000000" pitchFamily="65" charset="-12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03952"/>
        <c:crosses val="autoZero"/>
        <c:crossBetween val="midCat"/>
      </c:valAx>
      <c:valAx>
        <c:axId val="474003952"/>
        <c:scaling>
          <c:orientation val="minMax"/>
          <c:max val="5"/>
          <c:min val="3.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zh-TW" altLang="zh-TW" sz="1800" b="1" i="0" u="none" strike="noStrike" baseline="0" dirty="0">
                    <a:effectLst/>
                  </a:rPr>
                  <a:t>Performance</a:t>
                </a:r>
                <a:endParaRPr lang="zh-TW" altLang="en-US" sz="1800" dirty="0">
                  <a:latin typeface="標楷體" panose="03000509000000000000" pitchFamily="65" charset="-120"/>
                  <a:ea typeface="標楷體" panose="03000509000000000000" pitchFamily="65" charset="-12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03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工作表1!$B$1</c:f>
              <c:strCache>
                <c:ptCount val="1"/>
                <c:pt idx="0">
                  <c:v>滿意度</c:v>
                </c:pt>
              </c:strCache>
            </c:strRef>
          </c:tx>
          <c:spPr>
            <a:ln w="1905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工作表1!$A$2:$A$11</c:f>
              <c:numCache>
                <c:formatCode>General</c:formatCode>
                <c:ptCount val="10"/>
                <c:pt idx="0">
                  <c:v>4.7</c:v>
                </c:pt>
                <c:pt idx="1">
                  <c:v>3.9430000000000001</c:v>
                </c:pt>
                <c:pt idx="2">
                  <c:v>4.1429999999999998</c:v>
                </c:pt>
                <c:pt idx="3">
                  <c:v>3.9569999999999999</c:v>
                </c:pt>
                <c:pt idx="4">
                  <c:v>3.9430000000000001</c:v>
                </c:pt>
                <c:pt idx="5">
                  <c:v>3.2290000000000001</c:v>
                </c:pt>
                <c:pt idx="6">
                  <c:v>4.0430000000000001</c:v>
                </c:pt>
                <c:pt idx="7">
                  <c:v>4.0570000000000004</c:v>
                </c:pt>
                <c:pt idx="8">
                  <c:v>4.2709999999999999</c:v>
                </c:pt>
                <c:pt idx="9">
                  <c:v>4.3140000000000001</c:v>
                </c:pt>
              </c:numCache>
            </c:numRef>
          </c:xVal>
          <c:yVal>
            <c:numRef>
              <c:f>工作表1!$B$2:$B$11</c:f>
              <c:numCache>
                <c:formatCode>General</c:formatCode>
                <c:ptCount val="10"/>
                <c:pt idx="0">
                  <c:v>4.2430000000000003</c:v>
                </c:pt>
                <c:pt idx="1">
                  <c:v>3.7290000000000001</c:v>
                </c:pt>
                <c:pt idx="2">
                  <c:v>3.843</c:v>
                </c:pt>
                <c:pt idx="3">
                  <c:v>3.5859999999999999</c:v>
                </c:pt>
                <c:pt idx="4">
                  <c:v>3.657</c:v>
                </c:pt>
                <c:pt idx="5">
                  <c:v>3.4140000000000001</c:v>
                </c:pt>
                <c:pt idx="6">
                  <c:v>4.0289999999999999</c:v>
                </c:pt>
                <c:pt idx="7">
                  <c:v>4.0570000000000004</c:v>
                </c:pt>
                <c:pt idx="8">
                  <c:v>4</c:v>
                </c:pt>
                <c:pt idx="9">
                  <c:v>4.1289999999999996</c:v>
                </c:pt>
              </c:numCache>
            </c:numRef>
          </c:yVal>
          <c:smooth val="0"/>
          <c:extLst>
            <c:ext xmlns:c16="http://schemas.microsoft.com/office/drawing/2014/chart" uri="{C3380CC4-5D6E-409C-BE32-E72D297353CC}">
              <c16:uniqueId val="{00000000-3687-4F0D-B3B2-D3AB92E63EC3}"/>
            </c:ext>
          </c:extLst>
        </c:ser>
        <c:dLbls>
          <c:dLblPos val="t"/>
          <c:showLegendKey val="0"/>
          <c:showVal val="1"/>
          <c:showCatName val="0"/>
          <c:showSerName val="0"/>
          <c:showPercent val="0"/>
          <c:showBubbleSize val="0"/>
        </c:dLbls>
        <c:axId val="474003536"/>
        <c:axId val="474003952"/>
      </c:scatterChart>
      <c:valAx>
        <c:axId val="474003536"/>
        <c:scaling>
          <c:orientation val="minMax"/>
          <c:max val="5"/>
          <c:min val="3"/>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TW" altLang="zh-TW" sz="1800" b="1" i="0" baseline="0" dirty="0">
                    <a:effectLst/>
                  </a:rPr>
                  <a:t>Importance</a:t>
                </a:r>
                <a:endParaRPr lang="zh-TW" altLang="zh-TW"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03952"/>
        <c:crosses val="autoZero"/>
        <c:crossBetween val="midCat"/>
      </c:valAx>
      <c:valAx>
        <c:axId val="474003952"/>
        <c:scaling>
          <c:orientation val="minMax"/>
          <c:min val="3.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TW" altLang="zh-TW" sz="1800" b="1" i="0" baseline="0" dirty="0">
                    <a:effectLst/>
                  </a:rPr>
                  <a:t>Performance</a:t>
                </a:r>
                <a:endParaRPr lang="zh-TW" altLang="zh-TW"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03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0.54976</cdr:x>
      <cdr:y>0.04055</cdr:y>
    </cdr:from>
    <cdr:to>
      <cdr:x>0.55209</cdr:x>
      <cdr:y>0.80928</cdr:y>
    </cdr:to>
    <cdr:cxnSp macro="">
      <cdr:nvCxnSpPr>
        <cdr:cNvPr id="7" name="直線接點 6">
          <a:extLst xmlns:a="http://schemas.openxmlformats.org/drawingml/2006/main">
            <a:ext uri="{FF2B5EF4-FFF2-40B4-BE49-F238E27FC236}">
              <a16:creationId xmlns:a16="http://schemas.microsoft.com/office/drawing/2014/main" id="{C4B827FC-B318-4913-B262-E1BC65E6CF00}"/>
            </a:ext>
          </a:extLst>
        </cdr:cNvPr>
        <cdr:cNvCxnSpPr/>
      </cdr:nvCxnSpPr>
      <cdr:spPr>
        <a:xfrm xmlns:a="http://schemas.openxmlformats.org/drawingml/2006/main" flipH="1">
          <a:off x="2899605" y="116430"/>
          <a:ext cx="12289" cy="2207385"/>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0.11528</cdr:x>
      <cdr:y>0.59334</cdr:y>
    </cdr:from>
    <cdr:to>
      <cdr:x>0.96166</cdr:x>
      <cdr:y>0.59334</cdr:y>
    </cdr:to>
    <cdr:cxnSp macro="">
      <cdr:nvCxnSpPr>
        <cdr:cNvPr id="3" name="直線接點 2">
          <a:extLst xmlns:a="http://schemas.openxmlformats.org/drawingml/2006/main">
            <a:ext uri="{FF2B5EF4-FFF2-40B4-BE49-F238E27FC236}">
              <a16:creationId xmlns:a16="http://schemas.microsoft.com/office/drawing/2014/main" id="{6B6774AD-1014-4DFF-90D0-D4665A5C09BC}"/>
            </a:ext>
          </a:extLst>
        </cdr:cNvPr>
        <cdr:cNvCxnSpPr/>
      </cdr:nvCxnSpPr>
      <cdr:spPr>
        <a:xfrm xmlns:a="http://schemas.openxmlformats.org/drawingml/2006/main">
          <a:off x="1093473" y="3362315"/>
          <a:ext cx="8028190" cy="0"/>
        </a:xfrm>
        <a:prstGeom xmlns:a="http://schemas.openxmlformats.org/drawingml/2006/main" prst="line">
          <a:avLst/>
        </a:prstGeom>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0.53652</cdr:x>
      <cdr:y>0</cdr:y>
    </cdr:from>
    <cdr:to>
      <cdr:x>0.53652</cdr:x>
      <cdr:y>0.86341</cdr:y>
    </cdr:to>
    <cdr:cxnSp macro="">
      <cdr:nvCxnSpPr>
        <cdr:cNvPr id="7" name="直線接點 6">
          <a:extLst xmlns:a="http://schemas.openxmlformats.org/drawingml/2006/main">
            <a:ext uri="{FF2B5EF4-FFF2-40B4-BE49-F238E27FC236}">
              <a16:creationId xmlns:a16="http://schemas.microsoft.com/office/drawing/2014/main" id="{4724993B-CD59-4E68-B20A-00975A6C94DE}"/>
            </a:ext>
          </a:extLst>
        </cdr:cNvPr>
        <cdr:cNvCxnSpPr/>
      </cdr:nvCxnSpPr>
      <cdr:spPr>
        <a:xfrm xmlns:a="http://schemas.openxmlformats.org/drawingml/2006/main">
          <a:off x="4793418" y="0"/>
          <a:ext cx="0" cy="4295163"/>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6C177F-BBA9-448F-A488-7CF59BC72AB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E7ED594-6306-4412-BC65-0536CAC8C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3E51F95-8F23-4A88-8BB3-40CF5A84E844}"/>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2D07CFCF-F9C0-4CBF-A5A0-B6104570873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7939752-DE17-41F1-987B-58560D96C365}"/>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213239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4E572B-9E23-4AB6-B848-ED31F6CC6B5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B7ED338-45B2-4C0E-B33E-79737AFC271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C75FD2B-E2E5-47FA-89EA-9895576D74C7}"/>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083E00CC-7D00-4EB9-A35A-B95B60AE904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EE29B7E-7845-4FFD-8A2D-9F1A757D6940}"/>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342538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D44D4CD-DC4E-44B6-A557-677ED3CF20E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6BB758A-402B-42F6-85F1-5F36C273292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6C57E2-7DC4-4379-B31F-C7650F948A16}"/>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702214C0-29EC-4AA5-9C33-D3B93310C1E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336847C-D9E2-4899-AEB7-1957C5F80915}"/>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15154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19D58F-BC28-4711-A40D-C436CC9BC31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E762DE7-F9FB-49B6-B2E9-D41D3B74DC6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A6E6685-6242-4202-995A-29952DB284EE}"/>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1D5E4AD4-AF86-4106-ABA6-0C9F33404A8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8E9781-8EFE-4C47-A8A5-64337E4C23B9}"/>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327273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2C8EA3-68BA-4016-B15D-64F3C75C31F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5F21F70-A596-474F-AF51-169328A14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4AE1B54-6839-4BA8-A073-30E4FC39241B}"/>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C21E8BE2-6852-42A9-BA06-2932130E5A1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417A99D-8920-47A9-BFC3-F6D76EE43FBE}"/>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187583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F94DA7-5EB9-420B-8C7E-4621049366B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DA8BDBC-7C07-42D9-B977-66D5C326822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C303A2A-CA0E-4FD6-8CF4-A52F3449794F}"/>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F8F189C-A90D-4B24-B232-95D9B07F98DE}"/>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6" name="頁尾版面配置區 5">
            <a:extLst>
              <a:ext uri="{FF2B5EF4-FFF2-40B4-BE49-F238E27FC236}">
                <a16:creationId xmlns:a16="http://schemas.microsoft.com/office/drawing/2014/main" id="{3800DE18-DA9D-4DBE-A6E0-DDDBC52279D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2358BA8-376D-4195-AEB6-A507BED173D1}"/>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276641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136CEA-A345-479B-8C83-346C26C3000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959A8F5-A392-414C-9745-8FB45A3AA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D5CE752-DAC2-458A-967A-A04129F8881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D0B4A4A-9999-4098-9594-ECBF7FFC3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68F2EB4-EB53-44FE-8505-289A9073942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28DC794-438E-4269-9681-88E16F16D66F}"/>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8" name="頁尾版面配置區 7">
            <a:extLst>
              <a:ext uri="{FF2B5EF4-FFF2-40B4-BE49-F238E27FC236}">
                <a16:creationId xmlns:a16="http://schemas.microsoft.com/office/drawing/2014/main" id="{C9A3235B-2DE8-4F4D-A083-5AA6FF3B279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B4B2021-7D65-4A1C-A0CA-0F869A3720A5}"/>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56389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47F1E9-CC0C-43F0-A1C8-6ECC5E24588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13BCA87-D0BE-4A18-8EC9-4E9842EE5CC4}"/>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4" name="頁尾版面配置區 3">
            <a:extLst>
              <a:ext uri="{FF2B5EF4-FFF2-40B4-BE49-F238E27FC236}">
                <a16:creationId xmlns:a16="http://schemas.microsoft.com/office/drawing/2014/main" id="{D63ACCF2-3591-48DA-9029-ECBD6C636A2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EF9E2D8-C3A3-4F2B-B8A2-031B460AC247}"/>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96934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4B21584-255A-49AF-A0AA-ECF88ED2BBB3}"/>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3" name="頁尾版面配置區 2">
            <a:extLst>
              <a:ext uri="{FF2B5EF4-FFF2-40B4-BE49-F238E27FC236}">
                <a16:creationId xmlns:a16="http://schemas.microsoft.com/office/drawing/2014/main" id="{43C76FB0-B057-4C77-9C5B-4A30524F56C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972FF32-822B-44BB-A327-7545EF941F36}"/>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222566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7F5BB1-C31B-41EF-A5F0-135E511001A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6120919-BD15-4860-8758-9DB14C3C9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6A3BB5C-208B-497A-8B19-9210B51B7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42DF61D-9E84-4FD7-8934-94317817C8DD}"/>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6" name="頁尾版面配置區 5">
            <a:extLst>
              <a:ext uri="{FF2B5EF4-FFF2-40B4-BE49-F238E27FC236}">
                <a16:creationId xmlns:a16="http://schemas.microsoft.com/office/drawing/2014/main" id="{C09AD7A9-DC96-4216-A35B-45552BAE66F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46BAE7C-AAFA-4E44-A07D-44C32DD4EACD}"/>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356744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FA6984-48BA-4DD1-B320-EC597B1272B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B2A723C-65C4-46BF-B090-4993FFE1C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71017A-3CB7-4147-A652-F8F60638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B1215F3-0CCA-4E52-B850-0576C04D52BF}"/>
              </a:ext>
            </a:extLst>
          </p:cNvPr>
          <p:cNvSpPr>
            <a:spLocks noGrp="1"/>
          </p:cNvSpPr>
          <p:nvPr>
            <p:ph type="dt" sz="half" idx="10"/>
          </p:nvPr>
        </p:nvSpPr>
        <p:spPr/>
        <p:txBody>
          <a:bodyPr/>
          <a:lstStyle/>
          <a:p>
            <a:fld id="{D130D380-40D9-4731-B126-42274657FF85}" type="datetimeFigureOut">
              <a:rPr lang="zh-TW" altLang="en-US" smtClean="0"/>
              <a:t>2026/2/2</a:t>
            </a:fld>
            <a:endParaRPr lang="zh-TW" altLang="en-US"/>
          </a:p>
        </p:txBody>
      </p:sp>
      <p:sp>
        <p:nvSpPr>
          <p:cNvPr id="6" name="頁尾版面配置區 5">
            <a:extLst>
              <a:ext uri="{FF2B5EF4-FFF2-40B4-BE49-F238E27FC236}">
                <a16:creationId xmlns:a16="http://schemas.microsoft.com/office/drawing/2014/main" id="{C478DE72-0C0C-48A4-9706-A57EFE63942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51F2371-D346-479C-A456-5916D8E3A508}"/>
              </a:ext>
            </a:extLst>
          </p:cNvPr>
          <p:cNvSpPr>
            <a:spLocks noGrp="1"/>
          </p:cNvSpPr>
          <p:nvPr>
            <p:ph type="sldNum" sz="quarter" idx="12"/>
          </p:nvPr>
        </p:nvSpPr>
        <p:spPr/>
        <p:txBody>
          <a:body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289484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0178EB3-7403-4908-A726-F34904BEF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5B56CA0-D1C2-49CA-8261-128E82A18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A1A4126-8A78-4462-9E73-37A652353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0D380-40D9-4731-B126-42274657FF85}" type="datetimeFigureOut">
              <a:rPr lang="zh-TW" altLang="en-US" smtClean="0"/>
              <a:t>2026/2/2</a:t>
            </a:fld>
            <a:endParaRPr lang="zh-TW" altLang="en-US"/>
          </a:p>
        </p:txBody>
      </p:sp>
      <p:sp>
        <p:nvSpPr>
          <p:cNvPr id="5" name="頁尾版面配置區 4">
            <a:extLst>
              <a:ext uri="{FF2B5EF4-FFF2-40B4-BE49-F238E27FC236}">
                <a16:creationId xmlns:a16="http://schemas.microsoft.com/office/drawing/2014/main" id="{77B7D8EC-CF98-4998-86DD-FB0455538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4CFD01F-B73B-48E2-BD96-A618C0667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37F01-3ABF-47E6-B7F1-D79D3DF4EB6D}" type="slidenum">
              <a:rPr lang="zh-TW" altLang="en-US" smtClean="0"/>
              <a:t>‹#›</a:t>
            </a:fld>
            <a:endParaRPr lang="zh-TW" altLang="en-US"/>
          </a:p>
        </p:txBody>
      </p:sp>
    </p:spTree>
    <p:extLst>
      <p:ext uri="{BB962C8B-B14F-4D97-AF65-F5344CB8AC3E}">
        <p14:creationId xmlns:p14="http://schemas.microsoft.com/office/powerpoint/2010/main" val="15407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DE8279F1-FA12-4C1E-ADBA-7507BCB1289B}"/>
              </a:ext>
            </a:extLst>
          </p:cNvPr>
          <p:cNvSpPr txBox="1"/>
          <p:nvPr/>
        </p:nvSpPr>
        <p:spPr>
          <a:xfrm>
            <a:off x="1065515" y="2021785"/>
            <a:ext cx="10060970" cy="2062103"/>
          </a:xfrm>
          <a:prstGeom prst="rect">
            <a:avLst/>
          </a:prstGeom>
          <a:noFill/>
        </p:spPr>
        <p:txBody>
          <a:bodyPr wrap="square">
            <a:spAutoFit/>
          </a:bodyPr>
          <a:lstStyle/>
          <a:p>
            <a:pPr algn="ctr" rtl="0"/>
            <a:r>
              <a:rPr lang="en-US" altLang="zh-TW" sz="3200" b="1" i="0" cap="all" dirty="0">
                <a:solidFill>
                  <a:srgbClr val="000000"/>
                </a:solidFill>
                <a:effectLst/>
                <a:latin typeface="Times New Roman" panose="02020603050405020304" pitchFamily="18" charset="0"/>
                <a:cs typeface="Times New Roman" panose="02020603050405020304" pitchFamily="18" charset="0"/>
              </a:rPr>
              <a:t>Applying the Quality Function Deployment Method to Explore Service Quality Strategies for Smart Airports Utilizing Technology</a:t>
            </a:r>
            <a:endParaRPr lang="en-US" altLang="zh-TW" sz="3200" b="1" cap="all" dirty="0">
              <a:effectLst/>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E10ECA88-DBC1-4F6E-BFCC-5C2F8C292C08}"/>
              </a:ext>
            </a:extLst>
          </p:cNvPr>
          <p:cNvSpPr txBox="1"/>
          <p:nvPr/>
        </p:nvSpPr>
        <p:spPr>
          <a:xfrm>
            <a:off x="3047144" y="4683961"/>
            <a:ext cx="6097712" cy="646331"/>
          </a:xfrm>
          <a:prstGeom prst="rect">
            <a:avLst/>
          </a:prstGeom>
          <a:noFill/>
        </p:spPr>
        <p:txBody>
          <a:bodyPr wrap="square">
            <a:spAutoFit/>
          </a:bodyPr>
          <a:lstStyle/>
          <a:p>
            <a:pPr algn="ctr" rtl="0"/>
            <a:r>
              <a:rPr lang="en-US" altLang="zh-TW" b="1" i="0" dirty="0">
                <a:solidFill>
                  <a:srgbClr val="000000"/>
                </a:solidFill>
                <a:effectLst/>
                <a:latin typeface="Times New Roman" panose="02020603050405020304" pitchFamily="18" charset="0"/>
                <a:cs typeface="Times New Roman" panose="02020603050405020304" pitchFamily="18" charset="0"/>
              </a:rPr>
              <a:t>Advisor</a:t>
            </a:r>
            <a:r>
              <a:rPr lang="en-US" altLang="zh-TW" b="0" i="0" dirty="0">
                <a:solidFill>
                  <a:srgbClr val="000000"/>
                </a:solidFill>
                <a:effectLst/>
                <a:latin typeface="Times New Roman" panose="02020603050405020304" pitchFamily="18" charset="0"/>
                <a:cs typeface="Times New Roman" panose="02020603050405020304" pitchFamily="18" charset="0"/>
              </a:rPr>
              <a:t>: Sheng-Teng Huang</a:t>
            </a:r>
            <a:endParaRPr lang="en-US" altLang="zh-TW" dirty="0">
              <a:effectLst/>
              <a:latin typeface="Times New Roman" panose="02020603050405020304" pitchFamily="18" charset="0"/>
              <a:cs typeface="Times New Roman" panose="02020603050405020304" pitchFamily="18" charset="0"/>
            </a:endParaRPr>
          </a:p>
          <a:p>
            <a:pPr algn="ctr" rtl="0"/>
            <a:r>
              <a:rPr lang="en-US" altLang="zh-TW" b="1" i="0" dirty="0">
                <a:solidFill>
                  <a:srgbClr val="000000"/>
                </a:solidFill>
                <a:effectLst/>
                <a:latin typeface="Times New Roman" panose="02020603050405020304" pitchFamily="18" charset="0"/>
                <a:cs typeface="Times New Roman" panose="02020603050405020304" pitchFamily="18" charset="0"/>
              </a:rPr>
              <a:t>Reporter</a:t>
            </a:r>
            <a:r>
              <a:rPr lang="en-US" altLang="zh-TW" b="0" i="0" dirty="0">
                <a:solidFill>
                  <a:srgbClr val="000000"/>
                </a:solidFill>
                <a:effectLst/>
                <a:latin typeface="Times New Roman" panose="02020603050405020304" pitchFamily="18" charset="0"/>
                <a:cs typeface="Times New Roman" panose="02020603050405020304" pitchFamily="18" charset="0"/>
              </a:rPr>
              <a:t>: Chun Yang Chiu</a:t>
            </a:r>
          </a:p>
        </p:txBody>
      </p:sp>
      <p:pic>
        <p:nvPicPr>
          <p:cNvPr id="1026" name="Picture 2" descr="WEI logo 3rd copy – West East Institute-EDU">
            <a:extLst>
              <a:ext uri="{FF2B5EF4-FFF2-40B4-BE49-F238E27FC236}">
                <a16:creationId xmlns:a16="http://schemas.microsoft.com/office/drawing/2014/main" id="{E6189BFA-4160-4A83-9806-8541D2F21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64" y="133279"/>
            <a:ext cx="1802581" cy="109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國立臺灣海洋大學">
            <a:extLst>
              <a:ext uri="{FF2B5EF4-FFF2-40B4-BE49-F238E27FC236}">
                <a16:creationId xmlns:a16="http://schemas.microsoft.com/office/drawing/2014/main" id="{514110E5-A917-4FD4-B136-FC014733F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7166" cy="137716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FDB30866-C24D-4B86-A935-281DC416D024}"/>
              </a:ext>
            </a:extLst>
          </p:cNvPr>
          <p:cNvSpPr txBox="1"/>
          <p:nvPr/>
        </p:nvSpPr>
        <p:spPr>
          <a:xfrm>
            <a:off x="3069675" y="5267242"/>
            <a:ext cx="6094602" cy="646331"/>
          </a:xfrm>
          <a:prstGeom prst="rect">
            <a:avLst/>
          </a:prstGeom>
          <a:noFill/>
        </p:spPr>
        <p:txBody>
          <a:bodyPr wrap="square">
            <a:spAutoFit/>
          </a:bodyPr>
          <a:lstStyle/>
          <a:p>
            <a:pPr algn="ctr"/>
            <a:r>
              <a:rPr lang="en-US" altLang="zh-TW" b="1" dirty="0">
                <a:latin typeface="Times New Roman" panose="02020603050405020304" pitchFamily="18" charset="0"/>
                <a:cs typeface="Times New Roman" panose="02020603050405020304" pitchFamily="18" charset="0"/>
              </a:rPr>
              <a:t>Conference</a:t>
            </a:r>
            <a:r>
              <a:rPr lang="en-US" altLang="zh-TW" dirty="0">
                <a:latin typeface="Times New Roman" panose="02020603050405020304" pitchFamily="18" charset="0"/>
                <a:cs typeface="Times New Roman" panose="02020603050405020304" pitchFamily="18" charset="0"/>
              </a:rPr>
              <a:t>: The WEI Singapore 2026 </a:t>
            </a:r>
          </a:p>
          <a:p>
            <a:pPr algn="ctr"/>
            <a:r>
              <a:rPr lang="en-US" altLang="zh-TW" b="1" dirty="0">
                <a:latin typeface="Times New Roman" panose="02020603050405020304" pitchFamily="18" charset="0"/>
                <a:cs typeface="Times New Roman" panose="02020603050405020304" pitchFamily="18" charset="0"/>
              </a:rPr>
              <a:t>Date</a:t>
            </a:r>
            <a:r>
              <a:rPr lang="en-US" altLang="zh-TW" dirty="0">
                <a:latin typeface="Times New Roman" panose="02020603050405020304" pitchFamily="18" charset="0"/>
                <a:cs typeface="Times New Roman" panose="02020603050405020304" pitchFamily="18" charset="0"/>
              </a:rPr>
              <a:t>: 2-5 February 2026</a:t>
            </a:r>
            <a:endParaRPr lang="en-US" altLang="zh-TW" dirty="0">
              <a:effectLst/>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CB97B160-B303-4568-8C80-BC05497CE61D}"/>
              </a:ext>
            </a:extLst>
          </p:cNvPr>
          <p:cNvPicPr>
            <a:picLocks noChangeAspect="1"/>
          </p:cNvPicPr>
          <p:nvPr/>
        </p:nvPicPr>
        <p:blipFill>
          <a:blip r:embed="rId4"/>
          <a:stretch>
            <a:fillRect/>
          </a:stretch>
        </p:blipFill>
        <p:spPr>
          <a:xfrm>
            <a:off x="3310975" y="49345"/>
            <a:ext cx="8855857" cy="1294318"/>
          </a:xfrm>
          <a:prstGeom prst="rect">
            <a:avLst/>
          </a:prstGeom>
        </p:spPr>
      </p:pic>
    </p:spTree>
    <p:extLst>
      <p:ext uri="{BB962C8B-B14F-4D97-AF65-F5344CB8AC3E}">
        <p14:creationId xmlns:p14="http://schemas.microsoft.com/office/powerpoint/2010/main" val="368898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4AFE0-35EB-43CB-A589-49B79E08C889}"/>
              </a:ext>
            </a:extLst>
          </p:cNvPr>
          <p:cNvSpPr>
            <a:spLocks noGrp="1"/>
          </p:cNvSpPr>
          <p:nvPr>
            <p:ph type="title"/>
          </p:nvPr>
        </p:nvSpPr>
        <p:spPr>
          <a:xfrm>
            <a:off x="461394" y="230078"/>
            <a:ext cx="10515600" cy="1325563"/>
          </a:xfrm>
        </p:spPr>
        <p:txBody>
          <a:bodyPr/>
          <a:lstStyle/>
          <a:p>
            <a:r>
              <a:rPr lang="en-US" altLang="zh-TW" b="1" dirty="0">
                <a:latin typeface="Times New Roman" panose="02020603050405020304" pitchFamily="18" charset="0"/>
                <a:cs typeface="Times New Roman" panose="02020603050405020304" pitchFamily="18" charset="0"/>
              </a:rPr>
              <a:t>Development of  Smart Airport</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CA0AB5E-857D-41AB-AC1F-44C49A378EA7}"/>
              </a:ext>
            </a:extLst>
          </p:cNvPr>
          <p:cNvSpPr>
            <a:spLocks noGrp="1"/>
          </p:cNvSpPr>
          <p:nvPr>
            <p:ph idx="1"/>
          </p:nvPr>
        </p:nvSpPr>
        <p:spPr>
          <a:xfrm>
            <a:off x="461394" y="1959848"/>
            <a:ext cx="6929307" cy="2159145"/>
          </a:xfrm>
        </p:spPr>
        <p:txBody>
          <a:bodyPr>
            <a:normAutofit/>
          </a:bodyPr>
          <a:lstStyle/>
          <a:p>
            <a:pPr marL="0" indent="0">
              <a:buNone/>
            </a:pPr>
            <a:r>
              <a:rPr lang="en-US" altLang="zh-TW" sz="1800" dirty="0">
                <a:latin typeface="Times New Roman" panose="02020603050405020304" pitchFamily="18" charset="0"/>
                <a:cs typeface="Times New Roman" panose="02020603050405020304" pitchFamily="18" charset="0"/>
              </a:rPr>
              <a:t>The level of technological development at an airport can be referred to as </a:t>
            </a:r>
            <a:r>
              <a:rPr lang="en-US" altLang="zh-TW" sz="1800" b="1" dirty="0">
                <a:latin typeface="Times New Roman" panose="02020603050405020304" pitchFamily="18" charset="0"/>
                <a:cs typeface="Times New Roman" panose="02020603050405020304" pitchFamily="18" charset="0"/>
              </a:rPr>
              <a:t>digital maturity</a:t>
            </a:r>
            <a:r>
              <a:rPr lang="en-US" altLang="zh-TW" sz="1800" dirty="0">
                <a:latin typeface="Times New Roman" panose="02020603050405020304" pitchFamily="18" charset="0"/>
                <a:cs typeface="Times New Roman" panose="02020603050405020304" pitchFamily="18" charset="0"/>
              </a:rPr>
              <a:t>, and airport technological development can be classified into four stages: Airport 1.0, 2.0, 3.0, and 4.0 (Nau &amp; Benoit, 2017).</a:t>
            </a:r>
          </a:p>
          <a:p>
            <a:pPr marL="0" indent="0">
              <a:buNone/>
            </a:pPr>
            <a:endParaRPr lang="en-US" altLang="zh-TW" sz="1800" dirty="0">
              <a:latin typeface="Times New Roman" panose="02020603050405020304" pitchFamily="18" charset="0"/>
              <a:cs typeface="Times New Roman" panose="02020603050405020304" pitchFamily="18" charset="0"/>
            </a:endParaRPr>
          </a:p>
          <a:p>
            <a:pPr marL="0" indent="0">
              <a:buNone/>
            </a:pPr>
            <a:endParaRPr lang="en-US" altLang="zh-TW" sz="18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F26B85F1-BF30-4865-B3C9-BE25125BF027}"/>
              </a:ext>
            </a:extLst>
          </p:cNvPr>
          <p:cNvSpPr txBox="1"/>
          <p:nvPr/>
        </p:nvSpPr>
        <p:spPr>
          <a:xfrm>
            <a:off x="528507" y="4093825"/>
            <a:ext cx="6501468" cy="1477328"/>
          </a:xfrm>
          <a:prstGeom prst="rect">
            <a:avLst/>
          </a:prstGeom>
          <a:noFill/>
        </p:spPr>
        <p:txBody>
          <a:bodyPr wrap="square">
            <a:spAutoFit/>
          </a:bodyPr>
          <a:lstStyle/>
          <a:p>
            <a:pPr marL="0" indent="0">
              <a:buNone/>
            </a:pPr>
            <a:r>
              <a:rPr lang="en-US" altLang="zh-TW" sz="1800" dirty="0">
                <a:latin typeface="Times New Roman" panose="02020603050405020304" pitchFamily="18" charset="0"/>
                <a:cs typeface="Times New Roman" panose="02020603050405020304" pitchFamily="18" charset="0"/>
              </a:rPr>
              <a:t>Airport 4.0 represents a concept that leverages big data and open data to enhance innovation capabilities (</a:t>
            </a:r>
            <a:r>
              <a:rPr lang="en-US" altLang="zh-TW" sz="1800" dirty="0" err="1">
                <a:latin typeface="Times New Roman" panose="02020603050405020304" pitchFamily="18" charset="0"/>
                <a:cs typeface="Times New Roman" panose="02020603050405020304" pitchFamily="18" charset="0"/>
              </a:rPr>
              <a:t>Bouyakoub</a:t>
            </a:r>
            <a:r>
              <a:rPr lang="en-US" altLang="zh-TW" sz="1800" dirty="0">
                <a:latin typeface="Times New Roman" panose="02020603050405020304" pitchFamily="18" charset="0"/>
                <a:cs typeface="Times New Roman" panose="02020603050405020304" pitchFamily="18" charset="0"/>
              </a:rPr>
              <a:t> et al., 2017). In such airports, operators collect and analyze real-time passenger service process data to generate value and improve operational efficiency.</a:t>
            </a:r>
          </a:p>
        </p:txBody>
      </p:sp>
      <p:pic>
        <p:nvPicPr>
          <p:cNvPr id="11" name="圖片 10">
            <a:extLst>
              <a:ext uri="{FF2B5EF4-FFF2-40B4-BE49-F238E27FC236}">
                <a16:creationId xmlns:a16="http://schemas.microsoft.com/office/drawing/2014/main" id="{E6490122-6DBD-45B2-9B74-B1076F1C1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843" y="1959848"/>
            <a:ext cx="5643346" cy="3762231"/>
          </a:xfrm>
          <a:prstGeom prst="rect">
            <a:avLst/>
          </a:prstGeom>
        </p:spPr>
      </p:pic>
      <p:sp>
        <p:nvSpPr>
          <p:cNvPr id="13" name="文字方塊 12">
            <a:extLst>
              <a:ext uri="{FF2B5EF4-FFF2-40B4-BE49-F238E27FC236}">
                <a16:creationId xmlns:a16="http://schemas.microsoft.com/office/drawing/2014/main" id="{9379CD8E-1BF4-476B-BBCD-B09D69A0BDB8}"/>
              </a:ext>
            </a:extLst>
          </p:cNvPr>
          <p:cNvSpPr txBox="1"/>
          <p:nvPr/>
        </p:nvSpPr>
        <p:spPr>
          <a:xfrm>
            <a:off x="7672431" y="5327872"/>
            <a:ext cx="3991062" cy="646331"/>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Level of Technology Adaptation in Airports (Nau &amp; Benoit, 2017)</a:t>
            </a:r>
            <a:endParaRPr lang="zh-TW" altLang="en-US" dirty="0">
              <a:latin typeface="Times New Roman" panose="02020603050405020304" pitchFamily="18" charset="0"/>
              <a:cs typeface="Times New Roman" panose="02020603050405020304" pitchFamily="18" charset="0"/>
            </a:endParaRPr>
          </a:p>
        </p:txBody>
      </p:sp>
      <p:pic>
        <p:nvPicPr>
          <p:cNvPr id="7" name="Picture 4" descr="國立臺灣海洋大學">
            <a:extLst>
              <a:ext uri="{FF2B5EF4-FFF2-40B4-BE49-F238E27FC236}">
                <a16:creationId xmlns:a16="http://schemas.microsoft.com/office/drawing/2014/main" id="{E7B5D4D0-700F-4887-A80A-4DF762BB8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I logo 3rd copy – West East Institute-EDU">
            <a:extLst>
              <a:ext uri="{FF2B5EF4-FFF2-40B4-BE49-F238E27FC236}">
                <a16:creationId xmlns:a16="http://schemas.microsoft.com/office/drawing/2014/main" id="{860937DD-1392-40DB-916F-F13A83578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8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821270-AE61-40B4-9F34-DEAA69B4C488}"/>
              </a:ext>
            </a:extLst>
          </p:cNvPr>
          <p:cNvSpPr>
            <a:spLocks noGrp="1"/>
          </p:cNvSpPr>
          <p:nvPr>
            <p:ph type="title"/>
          </p:nvPr>
        </p:nvSpPr>
        <p:spPr/>
        <p:txBody>
          <a:bodyPr/>
          <a:lstStyle/>
          <a:p>
            <a:r>
              <a:rPr lang="en-US" altLang="zh-TW" sz="4400" b="1" dirty="0">
                <a:solidFill>
                  <a:srgbClr val="201B18"/>
                </a:solidFill>
                <a:latin typeface="Times New Roman" panose="02020603050405020304" pitchFamily="18" charset="0"/>
                <a:ea typeface="Platypi Medium" pitchFamily="34" charset="-122"/>
                <a:cs typeface="Times New Roman" panose="02020603050405020304" pitchFamily="18" charset="0"/>
              </a:rPr>
              <a:t>Global Development Trends</a:t>
            </a:r>
            <a:endParaRPr lang="zh-TW" altLang="en-US" b="1" dirty="0">
              <a:latin typeface="Times New Roman" panose="02020603050405020304" pitchFamily="18" charset="0"/>
              <a:cs typeface="Times New Roman" panose="02020603050405020304" pitchFamily="18" charset="0"/>
            </a:endParaRPr>
          </a:p>
        </p:txBody>
      </p:sp>
      <p:sp>
        <p:nvSpPr>
          <p:cNvPr id="5" name="Text 10">
            <a:extLst>
              <a:ext uri="{FF2B5EF4-FFF2-40B4-BE49-F238E27FC236}">
                <a16:creationId xmlns:a16="http://schemas.microsoft.com/office/drawing/2014/main" id="{02FD54F5-92B9-4AD6-828D-0213E983DB2A}"/>
              </a:ext>
            </a:extLst>
          </p:cNvPr>
          <p:cNvSpPr/>
          <p:nvPr/>
        </p:nvSpPr>
        <p:spPr>
          <a:xfrm>
            <a:off x="385584" y="1657469"/>
            <a:ext cx="2288619" cy="285988"/>
          </a:xfrm>
          <a:prstGeom prst="rect">
            <a:avLst/>
          </a:prstGeom>
          <a:noFill/>
          <a:ln/>
        </p:spPr>
        <p:txBody>
          <a:bodyPr wrap="none" lIns="0" tIns="0" rIns="0" bIns="0" rtlCol="0" anchor="t"/>
          <a:lstStyle/>
          <a:p>
            <a:pPr marL="0" indent="0" algn="l">
              <a:lnSpc>
                <a:spcPts val="2250"/>
              </a:lnSpc>
              <a:buNone/>
            </a:pPr>
            <a:r>
              <a:rPr lang="en-US" sz="2400" b="1" dirty="0">
                <a:latin typeface="Times New Roman" panose="02020603050405020304" pitchFamily="18" charset="0"/>
                <a:ea typeface="Platypi Medium" pitchFamily="34" charset="-122"/>
                <a:cs typeface="Times New Roman" panose="02020603050405020304" pitchFamily="18" charset="0"/>
              </a:rPr>
              <a:t>Japan (MLIT)</a:t>
            </a:r>
          </a:p>
          <a:p>
            <a:pPr marL="0" indent="0" algn="l">
              <a:lnSpc>
                <a:spcPts val="2250"/>
              </a:lnSpc>
              <a:buNone/>
            </a:pPr>
            <a:endParaRPr lang="en-US" sz="2400" dirty="0">
              <a:latin typeface="Times New Roman" panose="02020603050405020304" pitchFamily="18" charset="0"/>
              <a:cs typeface="Times New Roman" panose="02020603050405020304" pitchFamily="18" charset="0"/>
            </a:endParaRPr>
          </a:p>
        </p:txBody>
      </p:sp>
      <p:sp>
        <p:nvSpPr>
          <p:cNvPr id="6" name="Text 11">
            <a:extLst>
              <a:ext uri="{FF2B5EF4-FFF2-40B4-BE49-F238E27FC236}">
                <a16:creationId xmlns:a16="http://schemas.microsoft.com/office/drawing/2014/main" id="{2E04BC38-C53E-4C75-97E0-2F77301DA16F}"/>
              </a:ext>
            </a:extLst>
          </p:cNvPr>
          <p:cNvSpPr/>
          <p:nvPr/>
        </p:nvSpPr>
        <p:spPr>
          <a:xfrm>
            <a:off x="385584" y="2785468"/>
            <a:ext cx="5332690" cy="292894"/>
          </a:xfrm>
          <a:prstGeom prst="rect">
            <a:avLst/>
          </a:prstGeom>
          <a:noFill/>
          <a:ln/>
        </p:spPr>
        <p:txBody>
          <a:bodyPr wrap="none" lIns="0" tIns="0" rIns="0" bIns="0" rtlCol="0" anchor="t"/>
          <a:lstStyle/>
          <a:p>
            <a:pPr marL="0" indent="0" algn="l">
              <a:lnSpc>
                <a:spcPts val="2300"/>
              </a:lnSpc>
              <a:buNone/>
            </a:pPr>
            <a:r>
              <a:rPr lang="en-US" b="1" dirty="0">
                <a:latin typeface="Times New Roman" panose="02020603050405020304" pitchFamily="18" charset="0"/>
                <a:ea typeface="Source Serif 4" pitchFamily="34" charset="-122"/>
                <a:cs typeface="Times New Roman" panose="02020603050405020304" pitchFamily="18" charset="0"/>
              </a:rPr>
              <a:t>Face Express &amp; Fast Travel</a:t>
            </a:r>
            <a:endParaRPr lang="en-US" dirty="0">
              <a:latin typeface="Times New Roman" panose="02020603050405020304" pitchFamily="18" charset="0"/>
              <a:cs typeface="Times New Roman" panose="02020603050405020304" pitchFamily="18" charset="0"/>
            </a:endParaRPr>
          </a:p>
        </p:txBody>
      </p:sp>
      <p:sp>
        <p:nvSpPr>
          <p:cNvPr id="9" name="Text 14">
            <a:extLst>
              <a:ext uri="{FF2B5EF4-FFF2-40B4-BE49-F238E27FC236}">
                <a16:creationId xmlns:a16="http://schemas.microsoft.com/office/drawing/2014/main" id="{E553C255-3D50-4FE6-AE8A-BF0EB7EBF3D9}"/>
              </a:ext>
            </a:extLst>
          </p:cNvPr>
          <p:cNvSpPr/>
          <p:nvPr/>
        </p:nvSpPr>
        <p:spPr>
          <a:xfrm>
            <a:off x="6344902" y="1657469"/>
            <a:ext cx="2288619" cy="285988"/>
          </a:xfrm>
          <a:prstGeom prst="rect">
            <a:avLst/>
          </a:prstGeom>
          <a:noFill/>
          <a:ln/>
        </p:spPr>
        <p:txBody>
          <a:bodyPr wrap="none" lIns="0" tIns="0" rIns="0" bIns="0" rtlCol="0" anchor="t"/>
          <a:lstStyle/>
          <a:p>
            <a:pPr marL="0" indent="0" algn="l">
              <a:lnSpc>
                <a:spcPts val="2250"/>
              </a:lnSpc>
              <a:buNone/>
            </a:pPr>
            <a:r>
              <a:rPr lang="en-US" sz="2400" b="1" dirty="0">
                <a:latin typeface="Times New Roman" panose="02020603050405020304" pitchFamily="18" charset="0"/>
                <a:ea typeface="Platypi Medium" pitchFamily="34" charset="-122"/>
                <a:cs typeface="Times New Roman" panose="02020603050405020304" pitchFamily="18" charset="0"/>
              </a:rPr>
              <a:t>South Korea (MOLIT)</a:t>
            </a:r>
            <a:endParaRPr lang="en-US" sz="2400" b="1" dirty="0">
              <a:latin typeface="Times New Roman" panose="02020603050405020304" pitchFamily="18" charset="0"/>
              <a:cs typeface="Times New Roman" panose="02020603050405020304" pitchFamily="18" charset="0"/>
            </a:endParaRPr>
          </a:p>
        </p:txBody>
      </p:sp>
      <p:sp>
        <p:nvSpPr>
          <p:cNvPr id="10" name="Text 15">
            <a:extLst>
              <a:ext uri="{FF2B5EF4-FFF2-40B4-BE49-F238E27FC236}">
                <a16:creationId xmlns:a16="http://schemas.microsoft.com/office/drawing/2014/main" id="{E383EDDD-2EEE-46DB-8394-883DC68E7843}"/>
              </a:ext>
            </a:extLst>
          </p:cNvPr>
          <p:cNvSpPr/>
          <p:nvPr/>
        </p:nvSpPr>
        <p:spPr>
          <a:xfrm>
            <a:off x="6473726" y="2785468"/>
            <a:ext cx="5332690" cy="292894"/>
          </a:xfrm>
          <a:prstGeom prst="rect">
            <a:avLst/>
          </a:prstGeom>
          <a:noFill/>
          <a:ln/>
        </p:spPr>
        <p:txBody>
          <a:bodyPr wrap="none" lIns="0" tIns="0" rIns="0" bIns="0" rtlCol="0" anchor="t"/>
          <a:lstStyle/>
          <a:p>
            <a:pPr marL="0" indent="0" algn="l">
              <a:lnSpc>
                <a:spcPts val="2300"/>
              </a:lnSpc>
              <a:buNone/>
            </a:pPr>
            <a:r>
              <a:rPr lang="en-US" b="1" dirty="0">
                <a:latin typeface="Times New Roman" panose="02020603050405020304" pitchFamily="18" charset="0"/>
                <a:ea typeface="Source Serif 4" pitchFamily="34" charset="-122"/>
                <a:cs typeface="Times New Roman" panose="02020603050405020304" pitchFamily="18" charset="0"/>
              </a:rPr>
              <a:t>Hands-free Travel Initiative</a:t>
            </a:r>
            <a:endParaRPr lang="en-US" dirty="0">
              <a:latin typeface="Times New Roman" panose="02020603050405020304" pitchFamily="18" charset="0"/>
              <a:cs typeface="Times New Roman" panose="02020603050405020304" pitchFamily="18" charset="0"/>
            </a:endParaRPr>
          </a:p>
        </p:txBody>
      </p:sp>
      <p:sp>
        <p:nvSpPr>
          <p:cNvPr id="11" name="Text 16">
            <a:extLst>
              <a:ext uri="{FF2B5EF4-FFF2-40B4-BE49-F238E27FC236}">
                <a16:creationId xmlns:a16="http://schemas.microsoft.com/office/drawing/2014/main" id="{9E3EEB58-76D1-4412-A043-83780CCB3D4D}"/>
              </a:ext>
            </a:extLst>
          </p:cNvPr>
          <p:cNvSpPr/>
          <p:nvPr/>
        </p:nvSpPr>
        <p:spPr>
          <a:xfrm>
            <a:off x="6344902" y="3621882"/>
            <a:ext cx="5461514" cy="2795696"/>
          </a:xfrm>
          <a:prstGeom prst="rect">
            <a:avLst/>
          </a:prstGeom>
          <a:noFill/>
          <a:ln/>
        </p:spPr>
        <p:txBody>
          <a:bodyPr wrap="square" lIns="0" tIns="0" rIns="0" bIns="0" rtlCol="0" anchor="t"/>
          <a:lstStyle/>
          <a:p>
            <a:pPr marL="0" indent="0" algn="l">
              <a:lnSpc>
                <a:spcPts val="2300"/>
              </a:lnSpc>
              <a:buNone/>
            </a:pPr>
            <a:r>
              <a:rPr lang="en-US" dirty="0">
                <a:latin typeface="Times New Roman" panose="02020603050405020304" pitchFamily="18" charset="0"/>
                <a:cs typeface="Times New Roman" panose="02020603050405020304" pitchFamily="18" charset="0"/>
              </a:rPr>
              <a:t>Korea </a:t>
            </a:r>
            <a:r>
              <a:rPr lang="en-US" altLang="zh-TW" dirty="0">
                <a:latin typeface="Times New Roman" panose="02020603050405020304" pitchFamily="18" charset="0"/>
                <a:cs typeface="Times New Roman" panose="02020603050405020304" pitchFamily="18" charset="0"/>
              </a:rPr>
              <a:t>points out that, in response to the demand for contactless services in the post-pandemic era and the development of Fourth Industrial Revolution technologies, airports must be transformed into high-tech smart airports. Empty-hand travel service, is one of their plans.</a:t>
            </a:r>
            <a:endParaRPr 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79493F46-678A-46E4-829C-41DC4F46A519}"/>
              </a:ext>
            </a:extLst>
          </p:cNvPr>
          <p:cNvSpPr txBox="1"/>
          <p:nvPr/>
        </p:nvSpPr>
        <p:spPr>
          <a:xfrm>
            <a:off x="256758" y="3621882"/>
            <a:ext cx="5590342" cy="2585323"/>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Japan wants to achieve a stress-free and comfortable travel environment and to provide user services at a world-class level, advanced technologies will be utilized to enhance and streamline the various procedures required of passengers as well as their movement flows within the airport. Such as Automation of airport ground handling operations, AI security screening and</a:t>
            </a:r>
            <a:r>
              <a:rPr lang="en-US" altLang="zh-TW" dirty="0">
                <a:latin typeface="Times New Roman" panose="02020603050405020304" pitchFamily="18" charset="0"/>
                <a:ea typeface="Source Serif 4" pitchFamily="34" charset="-122"/>
                <a:cs typeface="Times New Roman" panose="02020603050405020304" pitchFamily="18" charset="0"/>
              </a:rPr>
              <a:t> One-ID biometric systems.</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pic>
        <p:nvPicPr>
          <p:cNvPr id="12" name="Picture 4" descr="國立臺灣海洋大學">
            <a:extLst>
              <a:ext uri="{FF2B5EF4-FFF2-40B4-BE49-F238E27FC236}">
                <a16:creationId xmlns:a16="http://schemas.microsoft.com/office/drawing/2014/main" id="{8AF2A6D7-7A5C-41ED-A51E-0C8EC82AE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EI logo 3rd copy – West East Institute-EDU">
            <a:extLst>
              <a:ext uri="{FF2B5EF4-FFF2-40B4-BE49-F238E27FC236}">
                <a16:creationId xmlns:a16="http://schemas.microsoft.com/office/drawing/2014/main" id="{52E86C64-13BB-490D-B989-8842EE6B9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3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FAA43-319D-4957-BBB6-630CB1854178}"/>
              </a:ext>
            </a:extLst>
          </p:cNvPr>
          <p:cNvSpPr>
            <a:spLocks noGrp="1"/>
          </p:cNvSpPr>
          <p:nvPr>
            <p:ph type="title"/>
          </p:nvPr>
        </p:nvSpPr>
        <p:spPr>
          <a:xfrm>
            <a:off x="3778453" y="2766218"/>
            <a:ext cx="4635093" cy="1325563"/>
          </a:xfrm>
        </p:spPr>
        <p:txBody>
          <a:bodyPr/>
          <a:lstStyle/>
          <a:p>
            <a:r>
              <a:rPr lang="en-US" altLang="zh-TW" b="1" dirty="0">
                <a:latin typeface="Times New Roman" panose="02020603050405020304" pitchFamily="18" charset="0"/>
                <a:cs typeface="Times New Roman" panose="02020603050405020304" pitchFamily="18" charset="0"/>
              </a:rPr>
              <a:t>03 Methodology </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197DF8FD-E3B8-4EE2-86E1-7480BDCCC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92B47EAA-B44C-45C4-A27D-CD771B00A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2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4C602F-3EF0-492B-83D4-9D810743B127}"/>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Importance performance analysis (IPA)</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7B334332-79C1-4D46-BE34-682FF42D14E5}"/>
              </a:ext>
            </a:extLst>
          </p:cNvPr>
          <p:cNvSpPr>
            <a:spLocks noGrp="1"/>
          </p:cNvSpPr>
          <p:nvPr>
            <p:ph idx="1"/>
          </p:nvPr>
        </p:nvSpPr>
        <p:spPr/>
        <p:txBody>
          <a:bodyPr>
            <a:normAutofit/>
          </a:bodyPr>
          <a:lstStyle/>
          <a:p>
            <a:pPr marL="0" indent="0">
              <a:buNone/>
            </a:pPr>
            <a:r>
              <a:rPr lang="en-US" altLang="zh-TW" sz="2000" dirty="0" err="1">
                <a:latin typeface="Times New Roman" panose="02020603050405020304" pitchFamily="18" charset="0"/>
                <a:cs typeface="Times New Roman" panose="02020603050405020304" pitchFamily="18" charset="0"/>
              </a:rPr>
              <a:t>Martilla</a:t>
            </a:r>
            <a:r>
              <a:rPr lang="en-US" altLang="zh-TW" sz="2000" dirty="0">
                <a:latin typeface="Times New Roman" panose="02020603050405020304" pitchFamily="18" charset="0"/>
                <a:cs typeface="Times New Roman" panose="02020603050405020304" pitchFamily="18" charset="0"/>
              </a:rPr>
              <a:t> and James 1977, this method is used to assess customer satisfaction and prioritize areas for improvement. It has since been widely applied in various fields such as service quality management, product development, and strategic planning.</a:t>
            </a:r>
            <a:endParaRPr lang="zh-TW" altLang="en-US" sz="2000" dirty="0">
              <a:latin typeface="Times New Roman" panose="02020603050405020304" pitchFamily="18" charset="0"/>
              <a:cs typeface="Times New Roman" panose="02020603050405020304" pitchFamily="18" charset="0"/>
            </a:endParaRPr>
          </a:p>
        </p:txBody>
      </p:sp>
      <p:graphicFrame>
        <p:nvGraphicFramePr>
          <p:cNvPr id="5" name="表格 5">
            <a:extLst>
              <a:ext uri="{FF2B5EF4-FFF2-40B4-BE49-F238E27FC236}">
                <a16:creationId xmlns:a16="http://schemas.microsoft.com/office/drawing/2014/main" id="{BC122F6D-F007-466F-AF16-F4E92FB9861D}"/>
              </a:ext>
            </a:extLst>
          </p:cNvPr>
          <p:cNvGraphicFramePr>
            <a:graphicFrameLocks noGrp="1"/>
          </p:cNvGraphicFramePr>
          <p:nvPr>
            <p:extLst>
              <p:ext uri="{D42A27DB-BD31-4B8C-83A1-F6EECF244321}">
                <p14:modId xmlns:p14="http://schemas.microsoft.com/office/powerpoint/2010/main" val="2880100229"/>
              </p:ext>
            </p:extLst>
          </p:nvPr>
        </p:nvGraphicFramePr>
        <p:xfrm>
          <a:off x="3466518" y="3313651"/>
          <a:ext cx="4612080" cy="2189526"/>
        </p:xfrm>
        <a:graphic>
          <a:graphicData uri="http://schemas.openxmlformats.org/drawingml/2006/table">
            <a:tbl>
              <a:tblPr firstRow="1" bandRow="1">
                <a:tableStyleId>{5940675A-B579-460E-94D1-54222C63F5DA}</a:tableStyleId>
              </a:tblPr>
              <a:tblGrid>
                <a:gridCol w="2306040">
                  <a:extLst>
                    <a:ext uri="{9D8B030D-6E8A-4147-A177-3AD203B41FA5}">
                      <a16:colId xmlns:a16="http://schemas.microsoft.com/office/drawing/2014/main" val="3810015284"/>
                    </a:ext>
                  </a:extLst>
                </a:gridCol>
                <a:gridCol w="2306040">
                  <a:extLst>
                    <a:ext uri="{9D8B030D-6E8A-4147-A177-3AD203B41FA5}">
                      <a16:colId xmlns:a16="http://schemas.microsoft.com/office/drawing/2014/main" val="4019807946"/>
                    </a:ext>
                  </a:extLst>
                </a:gridCol>
              </a:tblGrid>
              <a:tr h="1094763">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525322995"/>
                  </a:ext>
                </a:extLst>
              </a:tr>
              <a:tr h="1094763">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679679315"/>
                  </a:ext>
                </a:extLst>
              </a:tr>
            </a:tbl>
          </a:graphicData>
        </a:graphic>
      </p:graphicFrame>
      <p:sp>
        <p:nvSpPr>
          <p:cNvPr id="7" name="文字方塊 6">
            <a:extLst>
              <a:ext uri="{FF2B5EF4-FFF2-40B4-BE49-F238E27FC236}">
                <a16:creationId xmlns:a16="http://schemas.microsoft.com/office/drawing/2014/main" id="{A72D1A6A-3F5E-442A-A3D0-4091CCDC0E50}"/>
              </a:ext>
            </a:extLst>
          </p:cNvPr>
          <p:cNvSpPr txBox="1"/>
          <p:nvPr/>
        </p:nvSpPr>
        <p:spPr>
          <a:xfrm>
            <a:off x="3724712" y="3716323"/>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Concentrate here</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FA3EC66C-A556-4BBE-B521-C288C623F41E}"/>
              </a:ext>
            </a:extLst>
          </p:cNvPr>
          <p:cNvSpPr txBox="1"/>
          <p:nvPr/>
        </p:nvSpPr>
        <p:spPr>
          <a:xfrm>
            <a:off x="6061045" y="3577823"/>
            <a:ext cx="1694577"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Keep up with the good work</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A92AD2EA-A1F5-4D93-A887-A7239F3A2E1C}"/>
              </a:ext>
            </a:extLst>
          </p:cNvPr>
          <p:cNvSpPr txBox="1"/>
          <p:nvPr/>
        </p:nvSpPr>
        <p:spPr>
          <a:xfrm>
            <a:off x="3724712" y="4841846"/>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Low Priority</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A0C3B6D0-45A9-4230-895A-63DB904260B6}"/>
              </a:ext>
            </a:extLst>
          </p:cNvPr>
          <p:cNvSpPr txBox="1"/>
          <p:nvPr/>
        </p:nvSpPr>
        <p:spPr>
          <a:xfrm>
            <a:off x="6061045" y="4841846"/>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Possible overkill</a:t>
            </a:r>
            <a:endParaRPr lang="zh-TW" altLang="en-US" dirty="0">
              <a:latin typeface="Times New Roman" panose="02020603050405020304" pitchFamily="18" charset="0"/>
              <a:cs typeface="Times New Roman" panose="02020603050405020304" pitchFamily="18" charset="0"/>
            </a:endParaRPr>
          </a:p>
        </p:txBody>
      </p:sp>
      <p:cxnSp>
        <p:nvCxnSpPr>
          <p:cNvPr id="12" name="直線單箭頭接點 11">
            <a:extLst>
              <a:ext uri="{FF2B5EF4-FFF2-40B4-BE49-F238E27FC236}">
                <a16:creationId xmlns:a16="http://schemas.microsoft.com/office/drawing/2014/main" id="{9F66D4DB-7A7A-453E-9930-E1B1463EB10E}"/>
              </a:ext>
            </a:extLst>
          </p:cNvPr>
          <p:cNvCxnSpPr/>
          <p:nvPr/>
        </p:nvCxnSpPr>
        <p:spPr>
          <a:xfrm flipV="1">
            <a:off x="2969703" y="3716323"/>
            <a:ext cx="0" cy="1619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單箭頭接點 12">
            <a:extLst>
              <a:ext uri="{FF2B5EF4-FFF2-40B4-BE49-F238E27FC236}">
                <a16:creationId xmlns:a16="http://schemas.microsoft.com/office/drawing/2014/main" id="{D388D91A-8629-4A6A-A49E-C34DB65718C5}"/>
              </a:ext>
            </a:extLst>
          </p:cNvPr>
          <p:cNvCxnSpPr>
            <a:cxnSpLocks/>
          </p:cNvCxnSpPr>
          <p:nvPr/>
        </p:nvCxnSpPr>
        <p:spPr>
          <a:xfrm>
            <a:off x="4219662" y="5972961"/>
            <a:ext cx="3632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文字方塊 15">
            <a:extLst>
              <a:ext uri="{FF2B5EF4-FFF2-40B4-BE49-F238E27FC236}">
                <a16:creationId xmlns:a16="http://schemas.microsoft.com/office/drawing/2014/main" id="{B1696AA7-2548-4AF4-9316-4225CF7DE6C9}"/>
              </a:ext>
            </a:extLst>
          </p:cNvPr>
          <p:cNvSpPr txBox="1"/>
          <p:nvPr/>
        </p:nvSpPr>
        <p:spPr>
          <a:xfrm>
            <a:off x="1453160" y="4408414"/>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Importance</a:t>
            </a:r>
            <a:endParaRPr lang="zh-TW" altLang="en-US" dirty="0">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4672E5D3-CB11-4BAA-9222-6DE1D8C23B41}"/>
              </a:ext>
            </a:extLst>
          </p:cNvPr>
          <p:cNvSpPr txBox="1"/>
          <p:nvPr/>
        </p:nvSpPr>
        <p:spPr>
          <a:xfrm>
            <a:off x="5054366" y="6094298"/>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Performance</a:t>
            </a:r>
            <a:endParaRPr lang="zh-TW" altLang="en-US" dirty="0">
              <a:latin typeface="Times New Roman" panose="02020603050405020304" pitchFamily="18" charset="0"/>
              <a:cs typeface="Times New Roman" panose="02020603050405020304" pitchFamily="18" charset="0"/>
            </a:endParaRPr>
          </a:p>
        </p:txBody>
      </p:sp>
      <p:pic>
        <p:nvPicPr>
          <p:cNvPr id="14" name="Picture 4" descr="國立臺灣海洋大學">
            <a:extLst>
              <a:ext uri="{FF2B5EF4-FFF2-40B4-BE49-F238E27FC236}">
                <a16:creationId xmlns:a16="http://schemas.microsoft.com/office/drawing/2014/main" id="{0785DFF2-4F08-4B88-BAC3-2507E0AF3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EI logo 3rd copy – West East Institute-EDU">
            <a:extLst>
              <a:ext uri="{FF2B5EF4-FFF2-40B4-BE49-F238E27FC236}">
                <a16:creationId xmlns:a16="http://schemas.microsoft.com/office/drawing/2014/main" id="{C35D8E1D-A0E7-4B92-BAEC-63E97E4BF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5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2232FB-F568-43F1-BBD6-8A119C413B02}"/>
              </a:ext>
            </a:extLst>
          </p:cNvPr>
          <p:cNvSpPr>
            <a:spLocks noGrp="1"/>
          </p:cNvSpPr>
          <p:nvPr>
            <p:ph type="title"/>
          </p:nvPr>
        </p:nvSpPr>
        <p:spPr/>
        <p:txBody>
          <a:bodyPr/>
          <a:lstStyle/>
          <a:p>
            <a:r>
              <a:rPr lang="en-US" altLang="zh-TW" sz="4400" b="1" dirty="0">
                <a:effectLst/>
                <a:latin typeface="Times New Roman" panose="02020603050405020304" pitchFamily="18" charset="0"/>
                <a:ea typeface="新細明體" panose="02020500000000000000" pitchFamily="18" charset="-120"/>
              </a:rPr>
              <a:t>Multi-layer Quality Function Deployment</a:t>
            </a:r>
            <a:endParaRPr lang="zh-TW" altLang="en-US" b="1" dirty="0"/>
          </a:p>
        </p:txBody>
      </p:sp>
      <p:sp>
        <p:nvSpPr>
          <p:cNvPr id="3" name="內容版面配置區 2">
            <a:extLst>
              <a:ext uri="{FF2B5EF4-FFF2-40B4-BE49-F238E27FC236}">
                <a16:creationId xmlns:a16="http://schemas.microsoft.com/office/drawing/2014/main" id="{B1042BE1-C433-4600-8D01-7F072897089A}"/>
              </a:ext>
            </a:extLst>
          </p:cNvPr>
          <p:cNvSpPr>
            <a:spLocks noGrp="1"/>
          </p:cNvSpPr>
          <p:nvPr>
            <p:ph idx="1"/>
          </p:nvPr>
        </p:nvSpPr>
        <p:spPr/>
        <p:txBody>
          <a:bodyPr/>
          <a:lstStyle/>
          <a:p>
            <a:pPr marL="0" indent="0">
              <a:buNone/>
            </a:pPr>
            <a:r>
              <a:rPr lang="en-US" altLang="zh-TW" sz="1800" dirty="0" err="1">
                <a:effectLst/>
                <a:latin typeface="Times New Roman" panose="02020603050405020304" pitchFamily="18" charset="0"/>
                <a:ea typeface="新細明體" panose="02020500000000000000" pitchFamily="18" charset="-120"/>
              </a:rPr>
              <a:t>Duru</a:t>
            </a:r>
            <a:r>
              <a:rPr lang="en-US" altLang="zh-TW" sz="1800" dirty="0">
                <a:effectLst/>
                <a:latin typeface="Times New Roman" panose="02020603050405020304" pitchFamily="18" charset="0"/>
                <a:ea typeface="新細明體" panose="02020500000000000000" pitchFamily="18" charset="-120"/>
              </a:rPr>
              <a:t> et al. (2013) proposed 'Multi-layer Quality Function Deployment,' which integrates the needs of both customers and service providers into a unified decision-making framework to reach a final solution that balances both viewpoints.</a:t>
            </a:r>
            <a:endParaRPr lang="zh-TW" altLang="en-US" dirty="0"/>
          </a:p>
        </p:txBody>
      </p:sp>
      <p:pic>
        <p:nvPicPr>
          <p:cNvPr id="18" name="圖片 17">
            <a:extLst>
              <a:ext uri="{FF2B5EF4-FFF2-40B4-BE49-F238E27FC236}">
                <a16:creationId xmlns:a16="http://schemas.microsoft.com/office/drawing/2014/main" id="{A7BC71BB-A00A-4295-AABF-9D86771047A2}"/>
              </a:ext>
            </a:extLst>
          </p:cNvPr>
          <p:cNvPicPr>
            <a:picLocks noChangeAspect="1"/>
          </p:cNvPicPr>
          <p:nvPr/>
        </p:nvPicPr>
        <p:blipFill>
          <a:blip r:embed="rId2"/>
          <a:stretch>
            <a:fillRect/>
          </a:stretch>
        </p:blipFill>
        <p:spPr>
          <a:xfrm>
            <a:off x="3117262" y="2982293"/>
            <a:ext cx="5137506" cy="3069081"/>
          </a:xfrm>
          <a:prstGeom prst="rect">
            <a:avLst/>
          </a:prstGeom>
        </p:spPr>
      </p:pic>
      <p:pic>
        <p:nvPicPr>
          <p:cNvPr id="5" name="Picture 4" descr="國立臺灣海洋大學">
            <a:extLst>
              <a:ext uri="{FF2B5EF4-FFF2-40B4-BE49-F238E27FC236}">
                <a16:creationId xmlns:a16="http://schemas.microsoft.com/office/drawing/2014/main" id="{CD0578CB-06EE-480F-84CD-5F495B4EF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51ED61BA-083B-4939-840F-0934A9F38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5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CB6B55-5CE3-4624-B6D6-3A303A75AB6B}"/>
              </a:ext>
            </a:extLst>
          </p:cNvPr>
          <p:cNvSpPr>
            <a:spLocks noGrp="1"/>
          </p:cNvSpPr>
          <p:nvPr>
            <p:ph type="title"/>
          </p:nvPr>
        </p:nvSpPr>
        <p:spPr>
          <a:xfrm>
            <a:off x="225803" y="0"/>
            <a:ext cx="10515600" cy="1325563"/>
          </a:xfrm>
        </p:spPr>
        <p:txBody>
          <a:bodyPr/>
          <a:lstStyle/>
          <a:p>
            <a:r>
              <a:rPr lang="en-US" altLang="zh-TW" b="1" dirty="0">
                <a:latin typeface="Times New Roman" panose="02020603050405020304" pitchFamily="18" charset="0"/>
                <a:cs typeface="Times New Roman" panose="02020603050405020304" pitchFamily="18" charset="0"/>
              </a:rPr>
              <a:t>Demand of Passenger for Smart airport</a:t>
            </a:r>
            <a:endParaRPr lang="zh-TW" altLang="en-US" b="1" dirty="0">
              <a:latin typeface="Times New Roman" panose="02020603050405020304" pitchFamily="18" charset="0"/>
              <a:cs typeface="Times New Roman" panose="02020603050405020304" pitchFamily="18" charset="0"/>
            </a:endParaRPr>
          </a:p>
        </p:txBody>
      </p:sp>
      <p:graphicFrame>
        <p:nvGraphicFramePr>
          <p:cNvPr id="4" name="內容版面配置區 3">
            <a:extLst>
              <a:ext uri="{FF2B5EF4-FFF2-40B4-BE49-F238E27FC236}">
                <a16:creationId xmlns:a16="http://schemas.microsoft.com/office/drawing/2014/main" id="{A9E07067-996D-44A5-A7A0-E0E815B94604}"/>
              </a:ext>
            </a:extLst>
          </p:cNvPr>
          <p:cNvGraphicFramePr>
            <a:graphicFrameLocks noGrp="1"/>
          </p:cNvGraphicFramePr>
          <p:nvPr>
            <p:ph idx="1"/>
            <p:extLst>
              <p:ext uri="{D42A27DB-BD31-4B8C-83A1-F6EECF244321}">
                <p14:modId xmlns:p14="http://schemas.microsoft.com/office/powerpoint/2010/main" val="1326097699"/>
              </p:ext>
            </p:extLst>
          </p:nvPr>
        </p:nvGraphicFramePr>
        <p:xfrm>
          <a:off x="225803" y="1155554"/>
          <a:ext cx="11476140" cy="5385214"/>
        </p:xfrm>
        <a:graphic>
          <a:graphicData uri="http://schemas.openxmlformats.org/drawingml/2006/table">
            <a:tbl>
              <a:tblPr>
                <a:tableStyleId>{5940675A-B579-460E-94D1-54222C63F5DA}</a:tableStyleId>
              </a:tblPr>
              <a:tblGrid>
                <a:gridCol w="3825380">
                  <a:extLst>
                    <a:ext uri="{9D8B030D-6E8A-4147-A177-3AD203B41FA5}">
                      <a16:colId xmlns:a16="http://schemas.microsoft.com/office/drawing/2014/main" val="2171584260"/>
                    </a:ext>
                  </a:extLst>
                </a:gridCol>
                <a:gridCol w="5673754">
                  <a:extLst>
                    <a:ext uri="{9D8B030D-6E8A-4147-A177-3AD203B41FA5}">
                      <a16:colId xmlns:a16="http://schemas.microsoft.com/office/drawing/2014/main" val="2690787376"/>
                    </a:ext>
                  </a:extLst>
                </a:gridCol>
                <a:gridCol w="1977006">
                  <a:extLst>
                    <a:ext uri="{9D8B030D-6E8A-4147-A177-3AD203B41FA5}">
                      <a16:colId xmlns:a16="http://schemas.microsoft.com/office/drawing/2014/main" val="250334538"/>
                    </a:ext>
                  </a:extLst>
                </a:gridCol>
              </a:tblGrid>
              <a:tr h="129891">
                <a:tc>
                  <a:txBody>
                    <a:bodyPr/>
                    <a:lstStyle/>
                    <a:p>
                      <a:r>
                        <a:rPr lang="en-US" sz="1400">
                          <a:latin typeface="Times New Roman" panose="02020603050405020304" pitchFamily="18" charset="0"/>
                          <a:cs typeface="Times New Roman" panose="02020603050405020304" pitchFamily="18" charset="0"/>
                        </a:rPr>
                        <a:t>Passenger Service Attributes</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Definition</a:t>
                      </a:r>
                    </a:p>
                  </a:txBody>
                  <a:tcPr marL="32473" marR="32473" marT="16236" marB="16236" anchor="ctr"/>
                </a:tc>
                <a:tc>
                  <a:txBody>
                    <a:bodyPr/>
                    <a:lstStyle/>
                    <a:p>
                      <a:r>
                        <a:rPr lang="en-US" sz="1400" dirty="0">
                          <a:latin typeface="Times New Roman" panose="02020603050405020304" pitchFamily="18" charset="0"/>
                          <a:cs typeface="Times New Roman" panose="02020603050405020304" pitchFamily="18" charset="0"/>
                        </a:rPr>
                        <a:t>Source</a:t>
                      </a:r>
                    </a:p>
                  </a:txBody>
                  <a:tcPr marL="32473" marR="32473" marT="16236" marB="16236" anchor="ctr"/>
                </a:tc>
                <a:extLst>
                  <a:ext uri="{0D108BD9-81ED-4DB2-BD59-A6C34878D82A}">
                    <a16:rowId xmlns:a16="http://schemas.microsoft.com/office/drawing/2014/main" val="4019434001"/>
                  </a:ext>
                </a:extLst>
              </a:tr>
              <a:tr h="422145">
                <a:tc>
                  <a:txBody>
                    <a:bodyPr/>
                    <a:lstStyle/>
                    <a:p>
                      <a:r>
                        <a:rPr lang="en-US" sz="1400" b="1" dirty="0">
                          <a:latin typeface="Times New Roman" panose="02020603050405020304" pitchFamily="18" charset="0"/>
                          <a:cs typeface="Times New Roman" panose="02020603050405020304" pitchFamily="18" charset="0"/>
                        </a:rPr>
                        <a:t>1. Reducing Waiting Time</a:t>
                      </a:r>
                      <a:endParaRPr lang="en-US" sz="1400" dirty="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Refers to the total time passengers spend in essential processes such as check-in, passport control, and security screening.</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Sema Kayapınar., et al. (2019)</a:t>
                      </a:r>
                    </a:p>
                  </a:txBody>
                  <a:tcPr marL="32473" marR="32473" marT="16236" marB="16236" anchor="ctr"/>
                </a:tc>
                <a:extLst>
                  <a:ext uri="{0D108BD9-81ED-4DB2-BD59-A6C34878D82A}">
                    <a16:rowId xmlns:a16="http://schemas.microsoft.com/office/drawing/2014/main" val="2221464225"/>
                  </a:ext>
                </a:extLst>
              </a:tr>
              <a:tr h="519563">
                <a:tc>
                  <a:txBody>
                    <a:bodyPr/>
                    <a:lstStyle/>
                    <a:p>
                      <a:r>
                        <a:rPr lang="en-US" sz="1400" b="1">
                          <a:latin typeface="Times New Roman" panose="02020603050405020304" pitchFamily="18" charset="0"/>
                          <a:cs typeface="Times New Roman" panose="02020603050405020304" pitchFamily="18" charset="0"/>
                        </a:rPr>
                        <a:t>2. Baggage Handling Safety and Efficiency</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dirty="0">
                          <a:latin typeface="Times New Roman" panose="02020603050405020304" pitchFamily="18" charset="0"/>
                          <a:cs typeface="Times New Roman" panose="02020603050405020304" pitchFamily="18" charset="0"/>
                        </a:rPr>
                        <a:t>Measures the speed and efficiency of the baggage check-in and reclaim process; high-efficiency systems and rapid delivery enhance passenger satisfaction.</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2473" marR="32473" marT="16236" marB="16236" anchor="ctr"/>
                </a:tc>
                <a:extLst>
                  <a:ext uri="{0D108BD9-81ED-4DB2-BD59-A6C34878D82A}">
                    <a16:rowId xmlns:a16="http://schemas.microsoft.com/office/drawing/2014/main" val="3915454915"/>
                  </a:ext>
                </a:extLst>
              </a:tr>
              <a:tr h="422145">
                <a:tc>
                  <a:txBody>
                    <a:bodyPr/>
                    <a:lstStyle/>
                    <a:p>
                      <a:r>
                        <a:rPr lang="en-US" sz="1400" b="1">
                          <a:latin typeface="Times New Roman" panose="02020603050405020304" pitchFamily="18" charset="0"/>
                          <a:cs typeface="Times New Roman" panose="02020603050405020304" pitchFamily="18" charset="0"/>
                        </a:rPr>
                        <a:t>3. Ground Transportation and Airport Accessibility</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Evaluates the transportation options available to passengers and the ease and speed of movement within the terminal.</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Sema Kayapınar., et al. (2019)</a:t>
                      </a:r>
                    </a:p>
                  </a:txBody>
                  <a:tcPr marL="32473" marR="32473" marT="16236" marB="16236" anchor="ctr"/>
                </a:tc>
                <a:extLst>
                  <a:ext uri="{0D108BD9-81ED-4DB2-BD59-A6C34878D82A}">
                    <a16:rowId xmlns:a16="http://schemas.microsoft.com/office/drawing/2014/main" val="1193677077"/>
                  </a:ext>
                </a:extLst>
              </a:tr>
              <a:tr h="519563">
                <a:tc>
                  <a:txBody>
                    <a:bodyPr/>
                    <a:lstStyle/>
                    <a:p>
                      <a:r>
                        <a:rPr lang="en-US" sz="1400" b="1">
                          <a:latin typeface="Times New Roman" panose="02020603050405020304" pitchFamily="18" charset="0"/>
                          <a:cs typeface="Times New Roman" panose="02020603050405020304" pitchFamily="18" charset="0"/>
                        </a:rPr>
                        <a:t>4. Clarity of Signage and Directions</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dirty="0">
                          <a:latin typeface="Times New Roman" panose="02020603050405020304" pitchFamily="18" charset="0"/>
                          <a:cs typeface="Times New Roman" panose="02020603050405020304" pitchFamily="18" charset="0"/>
                        </a:rPr>
                        <a:t>Measures the ease with which passengers can find their destinations within the terminal, as well as the clarity and directionality of the signage system.</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2473" marR="32473" marT="16236" marB="16236" anchor="ctr"/>
                </a:tc>
                <a:extLst>
                  <a:ext uri="{0D108BD9-81ED-4DB2-BD59-A6C34878D82A}">
                    <a16:rowId xmlns:a16="http://schemas.microsoft.com/office/drawing/2014/main" val="2227441268"/>
                  </a:ext>
                </a:extLst>
              </a:tr>
              <a:tr h="324727">
                <a:tc>
                  <a:txBody>
                    <a:bodyPr/>
                    <a:lstStyle/>
                    <a:p>
                      <a:r>
                        <a:rPr lang="en-US" sz="1400" b="1">
                          <a:latin typeface="Times New Roman" panose="02020603050405020304" pitchFamily="18" charset="0"/>
                          <a:cs typeface="Times New Roman" panose="02020603050405020304" pitchFamily="18" charset="0"/>
                        </a:rPr>
                        <a:t>5. Enhancing Safety and Security Levels</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Evaluates the passenger's sense of security regarding airport security measures and facilities.</a:t>
                      </a:r>
                    </a:p>
                  </a:txBody>
                  <a:tcPr marL="32473" marR="32473" marT="16236" marB="16236" anchor="ctr"/>
                </a:tc>
                <a:tc>
                  <a:txBody>
                    <a:bodyPr/>
                    <a:lstStyle/>
                    <a:p>
                      <a:r>
                        <a:rPr lang="en-US" sz="1400" dirty="0" err="1">
                          <a:latin typeface="Times New Roman" panose="02020603050405020304" pitchFamily="18" charset="0"/>
                          <a:cs typeface="Times New Roman" panose="02020603050405020304" pitchFamily="18" charset="0"/>
                        </a:rPr>
                        <a:t>Emrah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Bulut</a:t>
                      </a:r>
                      <a:r>
                        <a:rPr lang="en-US" sz="1400" dirty="0">
                          <a:latin typeface="Times New Roman" panose="02020603050405020304" pitchFamily="18" charset="0"/>
                          <a:cs typeface="Times New Roman" panose="02020603050405020304" pitchFamily="18" charset="0"/>
                        </a:rPr>
                        <a:t>., et al. (2018)</a:t>
                      </a:r>
                    </a:p>
                  </a:txBody>
                  <a:tcPr marL="32473" marR="32473" marT="16236" marB="16236" anchor="ctr"/>
                </a:tc>
                <a:extLst>
                  <a:ext uri="{0D108BD9-81ED-4DB2-BD59-A6C34878D82A}">
                    <a16:rowId xmlns:a16="http://schemas.microsoft.com/office/drawing/2014/main" val="2601583099"/>
                  </a:ext>
                </a:extLst>
              </a:tr>
              <a:tr h="519563">
                <a:tc>
                  <a:txBody>
                    <a:bodyPr/>
                    <a:lstStyle/>
                    <a:p>
                      <a:r>
                        <a:rPr lang="en-US" sz="1400" b="1">
                          <a:latin typeface="Times New Roman" panose="02020603050405020304" pitchFamily="18" charset="0"/>
                          <a:cs typeface="Times New Roman" panose="02020603050405020304" pitchFamily="18" charset="0"/>
                        </a:rPr>
                        <a:t>6. Touchless Services</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Refers to post-pandemic hygiene requirements, focusing on the use of technology to reduce physical contact between passengers and staff or facilities.</a:t>
                      </a: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Yirui Jiang., et al. (2023)</a:t>
                      </a:r>
                    </a:p>
                  </a:txBody>
                  <a:tcPr marL="32473" marR="32473" marT="16236" marB="16236" anchor="ctr"/>
                </a:tc>
                <a:extLst>
                  <a:ext uri="{0D108BD9-81ED-4DB2-BD59-A6C34878D82A}">
                    <a16:rowId xmlns:a16="http://schemas.microsoft.com/office/drawing/2014/main" val="3157665246"/>
                  </a:ext>
                </a:extLst>
              </a:tr>
              <a:tr h="519563">
                <a:tc>
                  <a:txBody>
                    <a:bodyPr/>
                    <a:lstStyle/>
                    <a:p>
                      <a:r>
                        <a:rPr lang="en-US" sz="1400" b="1">
                          <a:latin typeface="Times New Roman" panose="02020603050405020304" pitchFamily="18" charset="0"/>
                          <a:cs typeface="Times New Roman" panose="02020603050405020304" pitchFamily="18" charset="0"/>
                        </a:rPr>
                        <a:t>7. Staff Service Quality and Courtesy</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dirty="0">
                          <a:latin typeface="Times New Roman" panose="02020603050405020304" pitchFamily="18" charset="0"/>
                          <a:cs typeface="Times New Roman" panose="02020603050405020304" pitchFamily="18" charset="0"/>
                        </a:rPr>
                        <a:t>The degree of politeness, friendliness, helpfulness, and proactiveness exhibited by airport staff, check-in counter personnel, or security officers.</a:t>
                      </a:r>
                    </a:p>
                  </a:txBody>
                  <a:tcPr marL="32473" marR="32473" marT="16236" marB="16236" anchor="ctr"/>
                </a:tc>
                <a:tc>
                  <a:txBody>
                    <a:bodyPr/>
                    <a:lstStyle/>
                    <a:p>
                      <a:r>
                        <a:rPr lang="en-US" sz="1400" dirty="0" err="1">
                          <a:latin typeface="Times New Roman" panose="02020603050405020304" pitchFamily="18" charset="0"/>
                          <a:cs typeface="Times New Roman" panose="02020603050405020304" pitchFamily="18" charset="0"/>
                        </a:rPr>
                        <a:t>Seock-Jin</a:t>
                      </a:r>
                      <a:r>
                        <a:rPr lang="en-US" sz="1400" dirty="0">
                          <a:latin typeface="Times New Roman" panose="02020603050405020304" pitchFamily="18" charset="0"/>
                          <a:cs typeface="Times New Roman" panose="02020603050405020304" pitchFamily="18" charset="0"/>
                        </a:rPr>
                        <a:t> Hong., et al. (2024)</a:t>
                      </a:r>
                    </a:p>
                  </a:txBody>
                  <a:tcPr marL="32473" marR="32473" marT="16236" marB="16236" anchor="ctr"/>
                </a:tc>
                <a:extLst>
                  <a:ext uri="{0D108BD9-81ED-4DB2-BD59-A6C34878D82A}">
                    <a16:rowId xmlns:a16="http://schemas.microsoft.com/office/drawing/2014/main" val="2082821416"/>
                  </a:ext>
                </a:extLst>
              </a:tr>
              <a:tr h="324727">
                <a:tc>
                  <a:txBody>
                    <a:bodyPr/>
                    <a:lstStyle/>
                    <a:p>
                      <a:r>
                        <a:rPr lang="en-US" sz="1400" b="1">
                          <a:latin typeface="Times New Roman" panose="02020603050405020304" pitchFamily="18" charset="0"/>
                          <a:cs typeface="Times New Roman" panose="02020603050405020304" pitchFamily="18" charset="0"/>
                        </a:rPr>
                        <a:t>8. Terminal Cleanliness and Comfort</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Refers to the cleanliness of the terminal and restrooms, as well as lighting and crowding levels.</a:t>
                      </a:r>
                    </a:p>
                  </a:txBody>
                  <a:tcPr marL="32473" marR="32473" marT="16236" marB="16236" anchor="ctr"/>
                </a:tc>
                <a:tc>
                  <a:txBody>
                    <a:bodyPr/>
                    <a:lstStyle/>
                    <a:p>
                      <a:r>
                        <a:rPr lang="da-DK" sz="1400">
                          <a:latin typeface="Times New Roman" panose="02020603050405020304" pitchFamily="18" charset="0"/>
                          <a:cs typeface="Times New Roman" panose="02020603050405020304" pitchFamily="18" charset="0"/>
                        </a:rPr>
                        <a:t>Mahmut Bakır., et al. (2022)</a:t>
                      </a:r>
                    </a:p>
                  </a:txBody>
                  <a:tcPr marL="32473" marR="32473" marT="16236" marB="16236" anchor="ctr"/>
                </a:tc>
                <a:extLst>
                  <a:ext uri="{0D108BD9-81ED-4DB2-BD59-A6C34878D82A}">
                    <a16:rowId xmlns:a16="http://schemas.microsoft.com/office/drawing/2014/main" val="472302080"/>
                  </a:ext>
                </a:extLst>
              </a:tr>
              <a:tr h="324727">
                <a:tc>
                  <a:txBody>
                    <a:bodyPr/>
                    <a:lstStyle/>
                    <a:p>
                      <a:r>
                        <a:rPr lang="en-US" sz="1400" b="1">
                          <a:latin typeface="Times New Roman" panose="02020603050405020304" pitchFamily="18" charset="0"/>
                          <a:cs typeface="Times New Roman" panose="02020603050405020304" pitchFamily="18" charset="0"/>
                        </a:rPr>
                        <a:t>9. Wi-Fi Connectivity</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a:latin typeface="Times New Roman" panose="02020603050405020304" pitchFamily="18" charset="0"/>
                          <a:cs typeface="Times New Roman" panose="02020603050405020304" pitchFamily="18" charset="0"/>
                        </a:rPr>
                        <a:t>The availability and connection quality of the airport's Wi-Fi services.</a:t>
                      </a:r>
                    </a:p>
                  </a:txBody>
                  <a:tcPr marL="32473" marR="32473" marT="16236" marB="16236" anchor="ctr"/>
                </a:tc>
                <a:tc>
                  <a:txBody>
                    <a:bodyPr/>
                    <a:lstStyle/>
                    <a:p>
                      <a:r>
                        <a:rPr lang="da-DK" sz="1400">
                          <a:latin typeface="Times New Roman" panose="02020603050405020304" pitchFamily="18" charset="0"/>
                          <a:cs typeface="Times New Roman" panose="02020603050405020304" pitchFamily="18" charset="0"/>
                        </a:rPr>
                        <a:t>Mahmut Bakır., et al. (2022)</a:t>
                      </a:r>
                    </a:p>
                  </a:txBody>
                  <a:tcPr marL="32473" marR="32473" marT="16236" marB="16236" anchor="ctr"/>
                </a:tc>
                <a:extLst>
                  <a:ext uri="{0D108BD9-81ED-4DB2-BD59-A6C34878D82A}">
                    <a16:rowId xmlns:a16="http://schemas.microsoft.com/office/drawing/2014/main" val="3106015988"/>
                  </a:ext>
                </a:extLst>
              </a:tr>
              <a:tr h="0">
                <a:tc>
                  <a:txBody>
                    <a:bodyPr/>
                    <a:lstStyle/>
                    <a:p>
                      <a:r>
                        <a:rPr lang="en-US" sz="1400" b="1">
                          <a:latin typeface="Times New Roman" panose="02020603050405020304" pitchFamily="18" charset="0"/>
                          <a:cs typeface="Times New Roman" panose="02020603050405020304" pitchFamily="18" charset="0"/>
                        </a:rPr>
                        <a:t>10. Real-time Flight Information Display and Accuracy</a:t>
                      </a:r>
                      <a:endParaRPr lang="en-US" sz="1400">
                        <a:latin typeface="Times New Roman" panose="02020603050405020304" pitchFamily="18" charset="0"/>
                        <a:cs typeface="Times New Roman" panose="02020603050405020304" pitchFamily="18" charset="0"/>
                      </a:endParaRPr>
                    </a:p>
                  </a:txBody>
                  <a:tcPr marL="32473" marR="32473" marT="16236" marB="16236" anchor="ctr"/>
                </a:tc>
                <a:tc>
                  <a:txBody>
                    <a:bodyPr/>
                    <a:lstStyle/>
                    <a:p>
                      <a:r>
                        <a:rPr lang="en-US" sz="1400" dirty="0">
                          <a:latin typeface="Times New Roman" panose="02020603050405020304" pitchFamily="18" charset="0"/>
                          <a:cs typeface="Times New Roman" panose="02020603050405020304" pitchFamily="18" charset="0"/>
                        </a:rPr>
                        <a:t>The timeliness and accuracy of information updates regarding flight arrivals and departures.</a:t>
                      </a:r>
                    </a:p>
                  </a:txBody>
                  <a:tcPr marL="32473" marR="32473" marT="16236" marB="16236" anchor="ctr"/>
                </a:tc>
                <a:tc>
                  <a:txBody>
                    <a:bodyPr/>
                    <a:lstStyle/>
                    <a:p>
                      <a:r>
                        <a:rPr lang="en-US" sz="1400" dirty="0" err="1">
                          <a:latin typeface="Times New Roman" panose="02020603050405020304" pitchFamily="18" charset="0"/>
                          <a:cs typeface="Times New Roman" panose="02020603050405020304" pitchFamily="18" charset="0"/>
                        </a:rPr>
                        <a:t>Sooyoung</a:t>
                      </a:r>
                      <a:r>
                        <a:rPr lang="en-US" sz="1400" dirty="0">
                          <a:latin typeface="Times New Roman" panose="02020603050405020304" pitchFamily="18" charset="0"/>
                          <a:cs typeface="Times New Roman" panose="02020603050405020304" pitchFamily="18" charset="0"/>
                        </a:rPr>
                        <a:t> Choi., et al. (2024)</a:t>
                      </a:r>
                    </a:p>
                  </a:txBody>
                  <a:tcPr marL="32473" marR="32473" marT="16236" marB="16236" anchor="ctr"/>
                </a:tc>
                <a:extLst>
                  <a:ext uri="{0D108BD9-81ED-4DB2-BD59-A6C34878D82A}">
                    <a16:rowId xmlns:a16="http://schemas.microsoft.com/office/drawing/2014/main" val="3100845412"/>
                  </a:ext>
                </a:extLst>
              </a:tr>
            </a:tbl>
          </a:graphicData>
        </a:graphic>
      </p:graphicFrame>
      <p:pic>
        <p:nvPicPr>
          <p:cNvPr id="5" name="Picture 4" descr="國立臺灣海洋大學">
            <a:extLst>
              <a:ext uri="{FF2B5EF4-FFF2-40B4-BE49-F238E27FC236}">
                <a16:creationId xmlns:a16="http://schemas.microsoft.com/office/drawing/2014/main" id="{5950AC79-AFF2-4609-9465-B64B478EA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6FF5C612-83AD-4D81-B020-1EBE3BA76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5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EBE112-2861-45AF-8167-BCA2063009BC}"/>
              </a:ext>
            </a:extLst>
          </p:cNvPr>
          <p:cNvSpPr>
            <a:spLocks noGrp="1"/>
          </p:cNvSpPr>
          <p:nvPr>
            <p:ph type="title"/>
          </p:nvPr>
        </p:nvSpPr>
        <p:spPr>
          <a:xfrm>
            <a:off x="246077" y="58621"/>
            <a:ext cx="10515600" cy="1325563"/>
          </a:xfrm>
        </p:spPr>
        <p:txBody>
          <a:bodyPr/>
          <a:lstStyle/>
          <a:p>
            <a:r>
              <a:rPr lang="en-US" altLang="zh-TW" b="1" dirty="0">
                <a:latin typeface="Times New Roman" panose="02020603050405020304" pitchFamily="18" charset="0"/>
                <a:cs typeface="Times New Roman" panose="02020603050405020304" pitchFamily="18" charset="0"/>
              </a:rPr>
              <a:t>Demand of Airlines for Smart airport</a:t>
            </a:r>
            <a:endParaRPr lang="zh-TW" altLang="en-US" dirty="0"/>
          </a:p>
        </p:txBody>
      </p:sp>
      <p:graphicFrame>
        <p:nvGraphicFramePr>
          <p:cNvPr id="4" name="內容版面配置區 3">
            <a:extLst>
              <a:ext uri="{FF2B5EF4-FFF2-40B4-BE49-F238E27FC236}">
                <a16:creationId xmlns:a16="http://schemas.microsoft.com/office/drawing/2014/main" id="{15DB0B80-2830-4A14-95D6-506E2775B9C7}"/>
              </a:ext>
            </a:extLst>
          </p:cNvPr>
          <p:cNvGraphicFramePr>
            <a:graphicFrameLocks noGrp="1"/>
          </p:cNvGraphicFramePr>
          <p:nvPr>
            <p:ph idx="1"/>
            <p:extLst>
              <p:ext uri="{D42A27DB-BD31-4B8C-83A1-F6EECF244321}">
                <p14:modId xmlns:p14="http://schemas.microsoft.com/office/powerpoint/2010/main" val="2180033126"/>
              </p:ext>
            </p:extLst>
          </p:nvPr>
        </p:nvGraphicFramePr>
        <p:xfrm>
          <a:off x="246077" y="1149293"/>
          <a:ext cx="11817291" cy="5534334"/>
        </p:xfrm>
        <a:graphic>
          <a:graphicData uri="http://schemas.openxmlformats.org/drawingml/2006/table">
            <a:tbl>
              <a:tblPr>
                <a:tableStyleId>{5940675A-B579-460E-94D1-54222C63F5DA}</a:tableStyleId>
              </a:tblPr>
              <a:tblGrid>
                <a:gridCol w="3847751">
                  <a:extLst>
                    <a:ext uri="{9D8B030D-6E8A-4147-A177-3AD203B41FA5}">
                      <a16:colId xmlns:a16="http://schemas.microsoft.com/office/drawing/2014/main" val="2813023840"/>
                    </a:ext>
                  </a:extLst>
                </a:gridCol>
                <a:gridCol w="5570289">
                  <a:extLst>
                    <a:ext uri="{9D8B030D-6E8A-4147-A177-3AD203B41FA5}">
                      <a16:colId xmlns:a16="http://schemas.microsoft.com/office/drawing/2014/main" val="569781809"/>
                    </a:ext>
                  </a:extLst>
                </a:gridCol>
                <a:gridCol w="2399251">
                  <a:extLst>
                    <a:ext uri="{9D8B030D-6E8A-4147-A177-3AD203B41FA5}">
                      <a16:colId xmlns:a16="http://schemas.microsoft.com/office/drawing/2014/main" val="1322464218"/>
                    </a:ext>
                  </a:extLst>
                </a:gridCol>
              </a:tblGrid>
              <a:tr h="152594">
                <a:tc>
                  <a:txBody>
                    <a:bodyPr/>
                    <a:lstStyle/>
                    <a:p>
                      <a:r>
                        <a:rPr lang="en-US" sz="1400" dirty="0">
                          <a:latin typeface="Times New Roman" panose="02020603050405020304" pitchFamily="18" charset="0"/>
                          <a:cs typeface="Times New Roman" panose="02020603050405020304" pitchFamily="18" charset="0"/>
                        </a:rPr>
                        <a:t>Airline Service Attributes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Definition</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Source</a:t>
                      </a:r>
                    </a:p>
                  </a:txBody>
                  <a:tcPr marL="31762" marR="31762" marT="15881" marB="15881" anchor="ctr"/>
                </a:tc>
                <a:extLst>
                  <a:ext uri="{0D108BD9-81ED-4DB2-BD59-A6C34878D82A}">
                    <a16:rowId xmlns:a16="http://schemas.microsoft.com/office/drawing/2014/main" val="1048366228"/>
                  </a:ext>
                </a:extLst>
              </a:tr>
              <a:tr h="610376">
                <a:tc>
                  <a:txBody>
                    <a:bodyPr/>
                    <a:lstStyle/>
                    <a:p>
                      <a:r>
                        <a:rPr lang="en-US" sz="1400" b="1">
                          <a:latin typeface="Times New Roman" panose="02020603050405020304" pitchFamily="18" charset="0"/>
                          <a:cs typeface="Times New Roman" panose="02020603050405020304" pitchFamily="18" charset="0"/>
                        </a:rPr>
                        <a:t>1. Safe and Expedited Operations</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Refers to aircraft operations on runways, taxiways, aprons, and parking stands, which must prioritize high speed and efficiency under the premise of high safety.</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1762" marR="31762" marT="15881" marB="15881" anchor="ctr"/>
                </a:tc>
                <a:extLst>
                  <a:ext uri="{0D108BD9-81ED-4DB2-BD59-A6C34878D82A}">
                    <a16:rowId xmlns:a16="http://schemas.microsoft.com/office/drawing/2014/main" val="566663375"/>
                  </a:ext>
                </a:extLst>
              </a:tr>
              <a:tr h="610376">
                <a:tc>
                  <a:txBody>
                    <a:bodyPr/>
                    <a:lstStyle/>
                    <a:p>
                      <a:r>
                        <a:rPr lang="en-US" sz="1400" b="1">
                          <a:latin typeface="Times New Roman" panose="02020603050405020304" pitchFamily="18" charset="0"/>
                          <a:cs typeface="Times New Roman" panose="02020603050405020304" pitchFamily="18" charset="0"/>
                        </a:rPr>
                        <a:t>2. Enhancing Overall Airport Operational Efficiency</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Improving overall operational efficiency by optimizing resource utilization, process management, and shared situational awareness within the airport.</a:t>
                      </a:r>
                    </a:p>
                  </a:txBody>
                  <a:tcPr marL="31762" marR="31762" marT="15881" marB="15881" anchor="ctr"/>
                </a:tc>
                <a:tc>
                  <a:txBody>
                    <a:bodyPr/>
                    <a:lstStyle/>
                    <a:p>
                      <a:r>
                        <a:rPr lang="nl-NL" sz="1400">
                          <a:latin typeface="Times New Roman" panose="02020603050405020304" pitchFamily="18" charset="0"/>
                          <a:cs typeface="Times New Roman" panose="02020603050405020304" pitchFamily="18" charset="0"/>
                        </a:rPr>
                        <a:t>Sorin Eugen Zaharia., et al. (2018)</a:t>
                      </a:r>
                    </a:p>
                  </a:txBody>
                  <a:tcPr marL="31762" marR="31762" marT="15881" marB="15881" anchor="ctr"/>
                </a:tc>
                <a:extLst>
                  <a:ext uri="{0D108BD9-81ED-4DB2-BD59-A6C34878D82A}">
                    <a16:rowId xmlns:a16="http://schemas.microsoft.com/office/drawing/2014/main" val="2941427719"/>
                  </a:ext>
                </a:extLst>
              </a:tr>
              <a:tr h="381485">
                <a:tc>
                  <a:txBody>
                    <a:bodyPr/>
                    <a:lstStyle/>
                    <a:p>
                      <a:r>
                        <a:rPr lang="en-US" sz="1400" b="1">
                          <a:latin typeface="Times New Roman" panose="02020603050405020304" pitchFamily="18" charset="0"/>
                          <a:cs typeface="Times New Roman" panose="02020603050405020304" pitchFamily="18" charset="0"/>
                        </a:rPr>
                        <a:t>3. High-Efficiency Ticketing and Gate Management Processes</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The efficiency and convenience of ticketing procedures and gate assignment services.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1762" marR="31762" marT="15881" marB="15881" anchor="ctr"/>
                </a:tc>
                <a:extLst>
                  <a:ext uri="{0D108BD9-81ED-4DB2-BD59-A6C34878D82A}">
                    <a16:rowId xmlns:a16="http://schemas.microsoft.com/office/drawing/2014/main" val="802878295"/>
                  </a:ext>
                </a:extLst>
              </a:tr>
              <a:tr h="495931">
                <a:tc>
                  <a:txBody>
                    <a:bodyPr/>
                    <a:lstStyle/>
                    <a:p>
                      <a:r>
                        <a:rPr lang="en-US" sz="1400" b="1">
                          <a:latin typeface="Times New Roman" panose="02020603050405020304" pitchFamily="18" charset="0"/>
                          <a:cs typeface="Times New Roman" panose="02020603050405020304" pitchFamily="18" charset="0"/>
                        </a:rPr>
                        <a:t>4. Operator Responsiveness</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dirty="0">
                          <a:latin typeface="Times New Roman" panose="02020603050405020304" pitchFamily="18" charset="0"/>
                          <a:cs typeface="Times New Roman" panose="02020603050405020304" pitchFamily="18" charset="0"/>
                        </a:rPr>
                        <a:t>The responsiveness and attitude of airport operators or management toward quality-of-service issues raised by airlines.</a:t>
                      </a:r>
                    </a:p>
                  </a:txBody>
                  <a:tcPr marL="31762" marR="31762" marT="15881" marB="15881" anchor="ctr"/>
                </a:tc>
                <a:tc>
                  <a:txBody>
                    <a:bodyPr/>
                    <a:lstStyle/>
                    <a:p>
                      <a:r>
                        <a:rPr lang="da-DK" sz="1400">
                          <a:latin typeface="Times New Roman" panose="02020603050405020304" pitchFamily="18" charset="0"/>
                          <a:cs typeface="Times New Roman" panose="02020603050405020304" pitchFamily="18" charset="0"/>
                        </a:rPr>
                        <a:t>Jakob Trischler., et al. (2018)</a:t>
                      </a:r>
                    </a:p>
                  </a:txBody>
                  <a:tcPr marL="31762" marR="31762" marT="15881" marB="15881" anchor="ctr"/>
                </a:tc>
                <a:extLst>
                  <a:ext uri="{0D108BD9-81ED-4DB2-BD59-A6C34878D82A}">
                    <a16:rowId xmlns:a16="http://schemas.microsoft.com/office/drawing/2014/main" val="3886478216"/>
                  </a:ext>
                </a:extLst>
              </a:tr>
              <a:tr h="495931">
                <a:tc>
                  <a:txBody>
                    <a:bodyPr/>
                    <a:lstStyle/>
                    <a:p>
                      <a:r>
                        <a:rPr lang="en-US" sz="1400" b="1">
                          <a:latin typeface="Times New Roman" panose="02020603050405020304" pitchFamily="18" charset="0"/>
                          <a:cs typeface="Times New Roman" panose="02020603050405020304" pitchFamily="18" charset="0"/>
                        </a:rPr>
                        <a:t>5. Real-Time Information Exchange and Sharing</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Breaking down information silos between different stakeholders to achieve real-time flow, integration, and application of data.</a:t>
                      </a:r>
                    </a:p>
                  </a:txBody>
                  <a:tcPr marL="31762" marR="31762" marT="15881" marB="15881" anchor="ctr"/>
                </a:tc>
                <a:tc>
                  <a:txBody>
                    <a:bodyPr/>
                    <a:lstStyle/>
                    <a:p>
                      <a:r>
                        <a:rPr lang="da-DK" sz="1400" dirty="0">
                          <a:latin typeface="Times New Roman" panose="02020603050405020304" pitchFamily="18" charset="0"/>
                          <a:cs typeface="Times New Roman" panose="02020603050405020304" pitchFamily="18" charset="0"/>
                        </a:rPr>
                        <a:t>Sunbae Moon., et al. (2025)</a:t>
                      </a:r>
                    </a:p>
                  </a:txBody>
                  <a:tcPr marL="31762" marR="31762" marT="15881" marB="15881" anchor="ctr"/>
                </a:tc>
                <a:extLst>
                  <a:ext uri="{0D108BD9-81ED-4DB2-BD59-A6C34878D82A}">
                    <a16:rowId xmlns:a16="http://schemas.microsoft.com/office/drawing/2014/main" val="3761527425"/>
                  </a:ext>
                </a:extLst>
              </a:tr>
              <a:tr h="495931">
                <a:tc>
                  <a:txBody>
                    <a:bodyPr/>
                    <a:lstStyle/>
                    <a:p>
                      <a:r>
                        <a:rPr lang="en-US" sz="1400" b="1">
                          <a:latin typeface="Times New Roman" panose="02020603050405020304" pitchFamily="18" charset="0"/>
                          <a:cs typeface="Times New Roman" panose="02020603050405020304" pitchFamily="18" charset="0"/>
                        </a:rPr>
                        <a:t>6. Reduction of Service Fees and Charges</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The expectation of airlines for airports to provide lower service fees and charges to reduce operational expenditures.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1762" marR="31762" marT="15881" marB="15881" anchor="ctr"/>
                </a:tc>
                <a:extLst>
                  <a:ext uri="{0D108BD9-81ED-4DB2-BD59-A6C34878D82A}">
                    <a16:rowId xmlns:a16="http://schemas.microsoft.com/office/drawing/2014/main" val="1516558296"/>
                  </a:ext>
                </a:extLst>
              </a:tr>
              <a:tr h="381485">
                <a:tc>
                  <a:txBody>
                    <a:bodyPr/>
                    <a:lstStyle/>
                    <a:p>
                      <a:r>
                        <a:rPr lang="en-US" sz="1400" b="1">
                          <a:latin typeface="Times New Roman" panose="02020603050405020304" pitchFamily="18" charset="0"/>
                          <a:cs typeface="Times New Roman" panose="02020603050405020304" pitchFamily="18" charset="0"/>
                        </a:rPr>
                        <a:t>7. Efficient Baggage Handling</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High-efficiency, safe, and rapid baggage handling facilities and services.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Emrah Bulut., et al. (2018)</a:t>
                      </a:r>
                    </a:p>
                  </a:txBody>
                  <a:tcPr marL="31762" marR="31762" marT="15881" marB="15881" anchor="ctr"/>
                </a:tc>
                <a:extLst>
                  <a:ext uri="{0D108BD9-81ED-4DB2-BD59-A6C34878D82A}">
                    <a16:rowId xmlns:a16="http://schemas.microsoft.com/office/drawing/2014/main" val="3283012003"/>
                  </a:ext>
                </a:extLst>
              </a:tr>
              <a:tr h="610376">
                <a:tc>
                  <a:txBody>
                    <a:bodyPr/>
                    <a:lstStyle/>
                    <a:p>
                      <a:r>
                        <a:rPr lang="en-US" sz="1400" b="1">
                          <a:latin typeface="Times New Roman" panose="02020603050405020304" pitchFamily="18" charset="0"/>
                          <a:cs typeface="Times New Roman" panose="02020603050405020304" pitchFamily="18" charset="0"/>
                        </a:rPr>
                        <a:t>8. Airside Infrastructure Standards and Availability</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The availability and service standards of runways, taxiways, and aprons, as well as compatibility with specific aircraft types (e.g., A380 series).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Mukesh Mohan Pandey (2020)</a:t>
                      </a:r>
                    </a:p>
                  </a:txBody>
                  <a:tcPr marL="31762" marR="31762" marT="15881" marB="15881" anchor="ctr"/>
                </a:tc>
                <a:extLst>
                  <a:ext uri="{0D108BD9-81ED-4DB2-BD59-A6C34878D82A}">
                    <a16:rowId xmlns:a16="http://schemas.microsoft.com/office/drawing/2014/main" val="2731253317"/>
                  </a:ext>
                </a:extLst>
              </a:tr>
              <a:tr h="381485">
                <a:tc>
                  <a:txBody>
                    <a:bodyPr/>
                    <a:lstStyle/>
                    <a:p>
                      <a:r>
                        <a:rPr lang="en-US" sz="1400" b="1">
                          <a:latin typeface="Times New Roman" panose="02020603050405020304" pitchFamily="18" charset="0"/>
                          <a:cs typeface="Times New Roman" panose="02020603050405020304" pitchFamily="18" charset="0"/>
                        </a:rPr>
                        <a:t>9. Flexibility in Flight Slot Allocation</a:t>
                      </a:r>
                      <a:endParaRPr lang="en-US" sz="140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Providing flexibility in flight slot assignments to accommodate airline scheduling demands.</a:t>
                      </a: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Mukesh Mohan Pandey (2020)</a:t>
                      </a:r>
                    </a:p>
                  </a:txBody>
                  <a:tcPr marL="31762" marR="31762" marT="15881" marB="15881" anchor="ctr"/>
                </a:tc>
                <a:extLst>
                  <a:ext uri="{0D108BD9-81ED-4DB2-BD59-A6C34878D82A}">
                    <a16:rowId xmlns:a16="http://schemas.microsoft.com/office/drawing/2014/main" val="1606706015"/>
                  </a:ext>
                </a:extLst>
              </a:tr>
              <a:tr h="610376">
                <a:tc>
                  <a:txBody>
                    <a:bodyPr/>
                    <a:lstStyle/>
                    <a:p>
                      <a:r>
                        <a:rPr lang="en-US" sz="1400" b="1" dirty="0">
                          <a:latin typeface="Times New Roman" panose="02020603050405020304" pitchFamily="18" charset="0"/>
                          <a:cs typeface="Times New Roman" panose="02020603050405020304" pitchFamily="18" charset="0"/>
                        </a:rPr>
                        <a:t>10. Aircraft Maintenance and Logistics Support Capabilities</a:t>
                      </a:r>
                      <a:endParaRPr lang="en-US" sz="1400" dirty="0">
                        <a:latin typeface="Times New Roman" panose="02020603050405020304" pitchFamily="18" charset="0"/>
                        <a:cs typeface="Times New Roman" panose="02020603050405020304" pitchFamily="18" charset="0"/>
                      </a:endParaRPr>
                    </a:p>
                  </a:txBody>
                  <a:tcPr marL="31762" marR="31762" marT="15881" marB="15881" anchor="ctr"/>
                </a:tc>
                <a:tc>
                  <a:txBody>
                    <a:bodyPr/>
                    <a:lstStyle/>
                    <a:p>
                      <a:r>
                        <a:rPr lang="en-US" sz="1400">
                          <a:latin typeface="Times New Roman" panose="02020603050405020304" pitchFamily="18" charset="0"/>
                          <a:cs typeface="Times New Roman" panose="02020603050405020304" pitchFamily="18" charset="0"/>
                        </a:rPr>
                        <a:t>The airport's capability to provide or support aircraft maintenance and the timely delivery of spare parts to shorten maintenance lead times.</a:t>
                      </a:r>
                    </a:p>
                  </a:txBody>
                  <a:tcPr marL="31762" marR="31762" marT="15881" marB="15881" anchor="ctr"/>
                </a:tc>
                <a:tc>
                  <a:txBody>
                    <a:bodyPr/>
                    <a:lstStyle/>
                    <a:p>
                      <a:r>
                        <a:rPr lang="en-US" sz="1400" dirty="0">
                          <a:latin typeface="Times New Roman" panose="02020603050405020304" pitchFamily="18" charset="0"/>
                          <a:cs typeface="Times New Roman" panose="02020603050405020304" pitchFamily="18" charset="0"/>
                        </a:rPr>
                        <a:t>Mukesh Mohan Pandey (2020)</a:t>
                      </a:r>
                    </a:p>
                  </a:txBody>
                  <a:tcPr marL="31762" marR="31762" marT="15881" marB="15881" anchor="ctr"/>
                </a:tc>
                <a:extLst>
                  <a:ext uri="{0D108BD9-81ED-4DB2-BD59-A6C34878D82A}">
                    <a16:rowId xmlns:a16="http://schemas.microsoft.com/office/drawing/2014/main" val="2480514059"/>
                  </a:ext>
                </a:extLst>
              </a:tr>
            </a:tbl>
          </a:graphicData>
        </a:graphic>
      </p:graphicFrame>
      <p:pic>
        <p:nvPicPr>
          <p:cNvPr id="5" name="Picture 4" descr="國立臺灣海洋大學">
            <a:extLst>
              <a:ext uri="{FF2B5EF4-FFF2-40B4-BE49-F238E27FC236}">
                <a16:creationId xmlns:a16="http://schemas.microsoft.com/office/drawing/2014/main" id="{0F1D2B07-BE52-4754-94B1-6C11F19AC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9EAAB834-6DD2-4178-B2A4-6471854E4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0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7640C3-801C-4F5E-B668-3113D8070B80}"/>
              </a:ext>
            </a:extLst>
          </p:cNvPr>
          <p:cNvSpPr>
            <a:spLocks noGrp="1"/>
          </p:cNvSpPr>
          <p:nvPr>
            <p:ph type="title"/>
          </p:nvPr>
        </p:nvSpPr>
        <p:spPr>
          <a:xfrm>
            <a:off x="116746" y="25004"/>
            <a:ext cx="10515600" cy="1325563"/>
          </a:xfrm>
        </p:spPr>
        <p:txBody>
          <a:bodyPr/>
          <a:lstStyle/>
          <a:p>
            <a:r>
              <a:rPr lang="en-US" altLang="zh-TW" b="1" dirty="0">
                <a:latin typeface="Times New Roman" panose="02020603050405020304" pitchFamily="18" charset="0"/>
                <a:cs typeface="Times New Roman" panose="02020603050405020304" pitchFamily="18" charset="0"/>
              </a:rPr>
              <a:t>Technical requirements for Smart airport</a:t>
            </a:r>
            <a:endParaRPr lang="zh-TW" altLang="en-US" dirty="0"/>
          </a:p>
        </p:txBody>
      </p:sp>
      <p:graphicFrame>
        <p:nvGraphicFramePr>
          <p:cNvPr id="4" name="內容版面配置區 3">
            <a:extLst>
              <a:ext uri="{FF2B5EF4-FFF2-40B4-BE49-F238E27FC236}">
                <a16:creationId xmlns:a16="http://schemas.microsoft.com/office/drawing/2014/main" id="{0A18C3F6-275F-4108-BD59-8CA8FD55C762}"/>
              </a:ext>
            </a:extLst>
          </p:cNvPr>
          <p:cNvGraphicFramePr>
            <a:graphicFrameLocks noGrp="1"/>
          </p:cNvGraphicFramePr>
          <p:nvPr>
            <p:ph idx="1"/>
            <p:extLst>
              <p:ext uri="{D42A27DB-BD31-4B8C-83A1-F6EECF244321}">
                <p14:modId xmlns:p14="http://schemas.microsoft.com/office/powerpoint/2010/main" val="2828685271"/>
              </p:ext>
            </p:extLst>
          </p:nvPr>
        </p:nvGraphicFramePr>
        <p:xfrm>
          <a:off x="320179" y="1123161"/>
          <a:ext cx="11551641" cy="5709835"/>
        </p:xfrm>
        <a:graphic>
          <a:graphicData uri="http://schemas.openxmlformats.org/drawingml/2006/table">
            <a:tbl>
              <a:tblPr>
                <a:tableStyleId>{5940675A-B579-460E-94D1-54222C63F5DA}</a:tableStyleId>
              </a:tblPr>
              <a:tblGrid>
                <a:gridCol w="3396144">
                  <a:extLst>
                    <a:ext uri="{9D8B030D-6E8A-4147-A177-3AD203B41FA5}">
                      <a16:colId xmlns:a16="http://schemas.microsoft.com/office/drawing/2014/main" val="3973468754"/>
                    </a:ext>
                  </a:extLst>
                </a:gridCol>
                <a:gridCol w="6410586">
                  <a:extLst>
                    <a:ext uri="{9D8B030D-6E8A-4147-A177-3AD203B41FA5}">
                      <a16:colId xmlns:a16="http://schemas.microsoft.com/office/drawing/2014/main" val="2327361994"/>
                    </a:ext>
                  </a:extLst>
                </a:gridCol>
                <a:gridCol w="1744911">
                  <a:extLst>
                    <a:ext uri="{9D8B030D-6E8A-4147-A177-3AD203B41FA5}">
                      <a16:colId xmlns:a16="http://schemas.microsoft.com/office/drawing/2014/main" val="999834873"/>
                    </a:ext>
                  </a:extLst>
                </a:gridCol>
              </a:tblGrid>
              <a:tr h="116123">
                <a:tc>
                  <a:txBody>
                    <a:bodyPr/>
                    <a:lstStyle/>
                    <a:p>
                      <a:r>
                        <a:rPr lang="en-US" sz="1400" b="0" dirty="0">
                          <a:latin typeface="Times New Roman" panose="02020603050405020304" pitchFamily="18" charset="0"/>
                          <a:cs typeface="Times New Roman" panose="02020603050405020304" pitchFamily="18" charset="0"/>
                        </a:rPr>
                        <a:t>Technical Requirements</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Definition</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Source</a:t>
                      </a:r>
                    </a:p>
                  </a:txBody>
                  <a:tcPr marL="24724" marR="24724" marT="12362" marB="12362" anchor="ctr"/>
                </a:tc>
                <a:extLst>
                  <a:ext uri="{0D108BD9-81ED-4DB2-BD59-A6C34878D82A}">
                    <a16:rowId xmlns:a16="http://schemas.microsoft.com/office/drawing/2014/main" val="2958048086"/>
                  </a:ext>
                </a:extLst>
              </a:tr>
              <a:tr h="625831">
                <a:tc>
                  <a:txBody>
                    <a:bodyPr/>
                    <a:lstStyle/>
                    <a:p>
                      <a:r>
                        <a:rPr lang="en-US" sz="1400" b="1">
                          <a:latin typeface="Times New Roman" panose="02020603050405020304" pitchFamily="18" charset="0"/>
                          <a:cs typeface="Times New Roman" panose="02020603050405020304" pitchFamily="18" charset="0"/>
                        </a:rPr>
                        <a:t>1. IoT Sensor Monitoring</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Smart airports utilize IoT sensors to monitor the real-time location and status of ground support equipment (GSE), refueling vehicles, and cleaning staff, using AI algorithms for dynamic resource scheduling.</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Yirui Jiang., et al. (2023)</a:t>
                      </a:r>
                    </a:p>
                  </a:txBody>
                  <a:tcPr marL="24724" marR="24724" marT="12362" marB="12362" anchor="ctr"/>
                </a:tc>
                <a:extLst>
                  <a:ext uri="{0D108BD9-81ED-4DB2-BD59-A6C34878D82A}">
                    <a16:rowId xmlns:a16="http://schemas.microsoft.com/office/drawing/2014/main" val="4093141641"/>
                  </a:ext>
                </a:extLst>
              </a:tr>
              <a:tr h="540491">
                <a:tc>
                  <a:txBody>
                    <a:bodyPr/>
                    <a:lstStyle/>
                    <a:p>
                      <a:r>
                        <a:rPr lang="en-US" sz="1400" b="1">
                          <a:latin typeface="Times New Roman" panose="02020603050405020304" pitchFamily="18" charset="0"/>
                          <a:cs typeface="Times New Roman" panose="02020603050405020304" pitchFamily="18" charset="0"/>
                        </a:rPr>
                        <a:t>2. 5G Network Technology</a:t>
                      </a:r>
                    </a:p>
                  </a:txBody>
                  <a:tcPr marL="24724" marR="24724" marT="12362" marB="12362" anchor="ctr"/>
                </a:tc>
                <a:tc>
                  <a:txBody>
                    <a:bodyPr/>
                    <a:lstStyle/>
                    <a:p>
                      <a:r>
                        <a:rPr lang="en-US" sz="1400" b="0" dirty="0">
                          <a:latin typeface="Times New Roman" panose="02020603050405020304" pitchFamily="18" charset="0"/>
                          <a:cs typeface="Times New Roman" panose="02020603050405020304" pitchFamily="18" charset="0"/>
                        </a:rPr>
                        <a:t>An indispensable assistant for smart airports; its characteristics of high bandwidth, low latency, and massive IoT connectivity are crucial for enhancing efficiency and service quality.</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Sorin Eugen Zaharia (2018)</a:t>
                      </a:r>
                    </a:p>
                  </a:txBody>
                  <a:tcPr marL="24724" marR="24724" marT="12362" marB="12362" anchor="ctr"/>
                </a:tc>
                <a:extLst>
                  <a:ext uri="{0D108BD9-81ED-4DB2-BD59-A6C34878D82A}">
                    <a16:rowId xmlns:a16="http://schemas.microsoft.com/office/drawing/2014/main" val="1894781643"/>
                  </a:ext>
                </a:extLst>
              </a:tr>
              <a:tr h="540491">
                <a:tc>
                  <a:txBody>
                    <a:bodyPr/>
                    <a:lstStyle/>
                    <a:p>
                      <a:r>
                        <a:rPr lang="en-US" sz="1400" b="1">
                          <a:latin typeface="Times New Roman" panose="02020603050405020304" pitchFamily="18" charset="0"/>
                          <a:cs typeface="Times New Roman" panose="02020603050405020304" pitchFamily="18" charset="0"/>
                        </a:rPr>
                        <a:t>3. ONE-ID Facial Recognition</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Passengers register their facial images to use a "Face Pass" for bag drop, security, and boarding gates, eliminating the need to present boarding passes or passports during airport procedures.</a:t>
                      </a:r>
                    </a:p>
                  </a:txBody>
                  <a:tcPr marL="24724" marR="24724" marT="12362" marB="12362" anchor="ctr"/>
                </a:tc>
                <a:tc>
                  <a:txBody>
                    <a:bodyPr/>
                    <a:lstStyle/>
                    <a:p>
                      <a:r>
                        <a:rPr lang="fi-FI" sz="1400" b="0">
                          <a:latin typeface="Times New Roman" panose="02020603050405020304" pitchFamily="18" charset="0"/>
                          <a:cs typeface="Times New Roman" panose="02020603050405020304" pitchFamily="18" charset="0"/>
                        </a:rPr>
                        <a:t>ICAO (2022); MLIT Japan (2024)</a:t>
                      </a:r>
                    </a:p>
                  </a:txBody>
                  <a:tcPr marL="24724" marR="24724" marT="12362" marB="12362" anchor="ctr"/>
                </a:tc>
                <a:extLst>
                  <a:ext uri="{0D108BD9-81ED-4DB2-BD59-A6C34878D82A}">
                    <a16:rowId xmlns:a16="http://schemas.microsoft.com/office/drawing/2014/main" val="4247512644"/>
                  </a:ext>
                </a:extLst>
              </a:tr>
              <a:tr h="455150">
                <a:tc>
                  <a:txBody>
                    <a:bodyPr/>
                    <a:lstStyle/>
                    <a:p>
                      <a:r>
                        <a:rPr lang="en-US" sz="1400" b="1" dirty="0">
                          <a:latin typeface="Times New Roman" panose="02020603050405020304" pitchFamily="18" charset="0"/>
                          <a:cs typeface="Times New Roman" panose="02020603050405020304" pitchFamily="18" charset="0"/>
                        </a:rPr>
                        <a:t>4. AI Service Robots</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Autonomous devices driven by artificial intelligence that provide interactive services such as navigation, information inquiries, disinfection, or baggage assistance.</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Seo Young Kim., et al. (2022)</a:t>
                      </a:r>
                    </a:p>
                  </a:txBody>
                  <a:tcPr marL="24724" marR="24724" marT="12362" marB="12362" anchor="ctr"/>
                </a:tc>
                <a:extLst>
                  <a:ext uri="{0D108BD9-81ED-4DB2-BD59-A6C34878D82A}">
                    <a16:rowId xmlns:a16="http://schemas.microsoft.com/office/drawing/2014/main" val="3866833896"/>
                  </a:ext>
                </a:extLst>
              </a:tr>
              <a:tr h="455150">
                <a:tc>
                  <a:txBody>
                    <a:bodyPr/>
                    <a:lstStyle/>
                    <a:p>
                      <a:r>
                        <a:rPr lang="en-US" sz="1400" b="1">
                          <a:latin typeface="Times New Roman" panose="02020603050405020304" pitchFamily="18" charset="0"/>
                          <a:cs typeface="Times New Roman" panose="02020603050405020304" pitchFamily="18" charset="0"/>
                        </a:rPr>
                        <a:t>5. Self-Service Bag Drop</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Technology that allows passengers to complete the baggage check-in process independently through a technical interface without direct staff intervention.</a:t>
                      </a:r>
                    </a:p>
                  </a:txBody>
                  <a:tcPr marL="24724" marR="24724" marT="12362" marB="12362" anchor="ctr"/>
                </a:tc>
                <a:tc>
                  <a:txBody>
                    <a:bodyPr/>
                    <a:lstStyle/>
                    <a:p>
                      <a:r>
                        <a:rPr lang="nl-NL" sz="1400" b="0">
                          <a:latin typeface="Times New Roman" panose="02020603050405020304" pitchFamily="18" charset="0"/>
                          <a:cs typeface="Times New Roman" panose="02020603050405020304" pitchFamily="18" charset="0"/>
                        </a:rPr>
                        <a:t>Collins Opoku Antwi., et al. (2021)</a:t>
                      </a:r>
                    </a:p>
                  </a:txBody>
                  <a:tcPr marL="24724" marR="24724" marT="12362" marB="12362" anchor="ctr"/>
                </a:tc>
                <a:extLst>
                  <a:ext uri="{0D108BD9-81ED-4DB2-BD59-A6C34878D82A}">
                    <a16:rowId xmlns:a16="http://schemas.microsoft.com/office/drawing/2014/main" val="2985146706"/>
                  </a:ext>
                </a:extLst>
              </a:tr>
              <a:tr h="455150">
                <a:tc>
                  <a:txBody>
                    <a:bodyPr/>
                    <a:lstStyle/>
                    <a:p>
                      <a:r>
                        <a:rPr lang="en-US" sz="1400" b="1" dirty="0">
                          <a:latin typeface="Times New Roman" panose="02020603050405020304" pitchFamily="18" charset="0"/>
                          <a:cs typeface="Times New Roman" panose="02020603050405020304" pitchFamily="18" charset="0"/>
                        </a:rPr>
                        <a:t>6. Automated Check-in Systems</a:t>
                      </a:r>
                    </a:p>
                  </a:txBody>
                  <a:tcPr marL="24724" marR="24724" marT="12362" marB="12362" anchor="ctr"/>
                </a:tc>
                <a:tc>
                  <a:txBody>
                    <a:bodyPr/>
                    <a:lstStyle/>
                    <a:p>
                      <a:r>
                        <a:rPr lang="en-US" sz="1400" b="0" dirty="0">
                          <a:latin typeface="Times New Roman" panose="02020603050405020304" pitchFamily="18" charset="0"/>
                          <a:cs typeface="Times New Roman" panose="02020603050405020304" pitchFamily="18" charset="0"/>
                        </a:rPr>
                        <a:t>Systems that allow passengers to self-perform check-in and seat selection, reducing waiting times, increasing efficiency, and optimizing terminal flow.</a:t>
                      </a:r>
                    </a:p>
                  </a:txBody>
                  <a:tcPr marL="24724" marR="24724" marT="12362" marB="12362" anchor="ctr"/>
                </a:tc>
                <a:tc>
                  <a:txBody>
                    <a:bodyPr/>
                    <a:lstStyle/>
                    <a:p>
                      <a:r>
                        <a:rPr lang="nl-NL" sz="1400" b="0">
                          <a:latin typeface="Times New Roman" panose="02020603050405020304" pitchFamily="18" charset="0"/>
                          <a:cs typeface="Times New Roman" panose="02020603050405020304" pitchFamily="18" charset="0"/>
                        </a:rPr>
                        <a:t>Collins Opoku Antwi., et al. (2021)</a:t>
                      </a:r>
                    </a:p>
                  </a:txBody>
                  <a:tcPr marL="24724" marR="24724" marT="12362" marB="12362" anchor="ctr"/>
                </a:tc>
                <a:extLst>
                  <a:ext uri="{0D108BD9-81ED-4DB2-BD59-A6C34878D82A}">
                    <a16:rowId xmlns:a16="http://schemas.microsoft.com/office/drawing/2014/main" val="3728070995"/>
                  </a:ext>
                </a:extLst>
              </a:tr>
              <a:tr h="369810">
                <a:tc>
                  <a:txBody>
                    <a:bodyPr/>
                    <a:lstStyle/>
                    <a:p>
                      <a:r>
                        <a:rPr lang="en-US" sz="1400" b="1" dirty="0">
                          <a:latin typeface="Times New Roman" panose="02020603050405020304" pitchFamily="18" charset="0"/>
                          <a:cs typeface="Times New Roman" panose="02020603050405020304" pitchFamily="18" charset="0"/>
                        </a:rPr>
                        <a:t>7. Autonomous Shuttle Vehicles</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Unmanned electric vehicles that utilize AI navigation and sensors to transport passengers within the airport environment.</a:t>
                      </a:r>
                    </a:p>
                  </a:txBody>
                  <a:tcPr marL="24724" marR="24724" marT="12362" marB="12362" anchor="ctr"/>
                </a:tc>
                <a:tc>
                  <a:txBody>
                    <a:bodyPr/>
                    <a:lstStyle/>
                    <a:p>
                      <a:r>
                        <a:rPr lang="da-DK" sz="1400" b="0">
                          <a:latin typeface="Times New Roman" panose="02020603050405020304" pitchFamily="18" charset="0"/>
                          <a:cs typeface="Times New Roman" panose="02020603050405020304" pitchFamily="18" charset="0"/>
                        </a:rPr>
                        <a:t>Márk Miskolczi., et al. (2021)</a:t>
                      </a:r>
                    </a:p>
                  </a:txBody>
                  <a:tcPr marL="24724" marR="24724" marT="12362" marB="12362" anchor="ctr"/>
                </a:tc>
                <a:extLst>
                  <a:ext uri="{0D108BD9-81ED-4DB2-BD59-A6C34878D82A}">
                    <a16:rowId xmlns:a16="http://schemas.microsoft.com/office/drawing/2014/main" val="1794454632"/>
                  </a:ext>
                </a:extLst>
              </a:tr>
              <a:tr h="455150">
                <a:tc>
                  <a:txBody>
                    <a:bodyPr/>
                    <a:lstStyle/>
                    <a:p>
                      <a:r>
                        <a:rPr lang="en-US" sz="1400" b="1">
                          <a:latin typeface="Times New Roman" panose="02020603050405020304" pitchFamily="18" charset="0"/>
                          <a:cs typeface="Times New Roman" panose="02020603050405020304" pitchFamily="18" charset="0"/>
                        </a:rPr>
                        <a:t>8. Automated Baggage Tractors</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The installation of IoT sensors on baggage tractors to achieve real-time asset tracking, utilization analysis, and preventive maintenance alerts.</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Yirui Jiang., et al. (2023)</a:t>
                      </a:r>
                    </a:p>
                  </a:txBody>
                  <a:tcPr marL="24724" marR="24724" marT="12362" marB="12362" anchor="ctr"/>
                </a:tc>
                <a:extLst>
                  <a:ext uri="{0D108BD9-81ED-4DB2-BD59-A6C34878D82A}">
                    <a16:rowId xmlns:a16="http://schemas.microsoft.com/office/drawing/2014/main" val="3122112685"/>
                  </a:ext>
                </a:extLst>
              </a:tr>
              <a:tr h="540491">
                <a:tc>
                  <a:txBody>
                    <a:bodyPr/>
                    <a:lstStyle/>
                    <a:p>
                      <a:r>
                        <a:rPr lang="en-US" sz="1400" b="1">
                          <a:latin typeface="Times New Roman" panose="02020603050405020304" pitchFamily="18" charset="0"/>
                          <a:cs typeface="Times New Roman" panose="02020603050405020304" pitchFamily="18" charset="0"/>
                        </a:rPr>
                        <a:t>9. Operational Data Sharing and Collaboration</a:t>
                      </a:r>
                    </a:p>
                  </a:txBody>
                  <a:tcPr marL="24724" marR="24724" marT="12362" marB="12362" anchor="ctr"/>
                </a:tc>
                <a:tc>
                  <a:txBody>
                    <a:bodyPr/>
                    <a:lstStyle/>
                    <a:p>
                      <a:r>
                        <a:rPr lang="en-US" sz="1400" b="0" dirty="0">
                          <a:latin typeface="Times New Roman" panose="02020603050405020304" pitchFamily="18" charset="0"/>
                          <a:cs typeface="Times New Roman" panose="02020603050405020304" pitchFamily="18" charset="0"/>
                        </a:rPr>
                        <a:t>The establishment of an Airport Collaborative Decision-Making platform to break down information silos between airports, airlines, ground handlers, and air traffic control.</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Sooyoung Choi., et al. (2024)</a:t>
                      </a:r>
                    </a:p>
                  </a:txBody>
                  <a:tcPr marL="24724" marR="24724" marT="12362" marB="12362" anchor="ctr"/>
                </a:tc>
                <a:extLst>
                  <a:ext uri="{0D108BD9-81ED-4DB2-BD59-A6C34878D82A}">
                    <a16:rowId xmlns:a16="http://schemas.microsoft.com/office/drawing/2014/main" val="568648211"/>
                  </a:ext>
                </a:extLst>
              </a:tr>
              <a:tr h="0">
                <a:tc>
                  <a:txBody>
                    <a:bodyPr/>
                    <a:lstStyle/>
                    <a:p>
                      <a:r>
                        <a:rPr lang="en-US" sz="1400" b="1" dirty="0">
                          <a:latin typeface="Times New Roman" panose="02020603050405020304" pitchFamily="18" charset="0"/>
                          <a:cs typeface="Times New Roman" panose="02020603050405020304" pitchFamily="18" charset="0"/>
                        </a:rPr>
                        <a:t>10. Smart Airport App</a:t>
                      </a:r>
                    </a:p>
                  </a:txBody>
                  <a:tcPr marL="24724" marR="24724" marT="12362" marB="12362" anchor="ctr"/>
                </a:tc>
                <a:tc>
                  <a:txBody>
                    <a:bodyPr/>
                    <a:lstStyle/>
                    <a:p>
                      <a:r>
                        <a:rPr lang="en-US" sz="1400" b="0">
                          <a:latin typeface="Times New Roman" panose="02020603050405020304" pitchFamily="18" charset="0"/>
                          <a:cs typeface="Times New Roman" panose="02020603050405020304" pitchFamily="18" charset="0"/>
                        </a:rPr>
                        <a:t>Mobile applications providing real-time flight information, baggage tracking, and chatbots to improve the efficiency of passenger inquiries.</a:t>
                      </a:r>
                    </a:p>
                  </a:txBody>
                  <a:tcPr marL="24724" marR="24724" marT="12362" marB="12362" anchor="ctr"/>
                </a:tc>
                <a:tc>
                  <a:txBody>
                    <a:bodyPr/>
                    <a:lstStyle/>
                    <a:p>
                      <a:r>
                        <a:rPr lang="da-DK" sz="1400" b="0" dirty="0">
                          <a:latin typeface="Times New Roman" panose="02020603050405020304" pitchFamily="18" charset="0"/>
                          <a:cs typeface="Times New Roman" panose="02020603050405020304" pitchFamily="18" charset="0"/>
                        </a:rPr>
                        <a:t>Sooyoung Choi., et al. (2024); Seo Young Kim., et al. (2022)</a:t>
                      </a:r>
                    </a:p>
                  </a:txBody>
                  <a:tcPr marL="24724" marR="24724" marT="12362" marB="12362" anchor="ctr"/>
                </a:tc>
                <a:extLst>
                  <a:ext uri="{0D108BD9-81ED-4DB2-BD59-A6C34878D82A}">
                    <a16:rowId xmlns:a16="http://schemas.microsoft.com/office/drawing/2014/main" val="4179879701"/>
                  </a:ext>
                </a:extLst>
              </a:tr>
            </a:tbl>
          </a:graphicData>
        </a:graphic>
      </p:graphicFrame>
      <p:pic>
        <p:nvPicPr>
          <p:cNvPr id="5" name="Picture 4" descr="國立臺灣海洋大學">
            <a:extLst>
              <a:ext uri="{FF2B5EF4-FFF2-40B4-BE49-F238E27FC236}">
                <a16:creationId xmlns:a16="http://schemas.microsoft.com/office/drawing/2014/main" id="{FC226B3F-90DC-434C-B616-1A28671F3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9A18CC8C-98EE-4F17-B2FC-182924B8D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5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FAA43-319D-4957-BBB6-630CB1854178}"/>
              </a:ext>
            </a:extLst>
          </p:cNvPr>
          <p:cNvSpPr>
            <a:spLocks noGrp="1"/>
          </p:cNvSpPr>
          <p:nvPr>
            <p:ph type="title"/>
          </p:nvPr>
        </p:nvSpPr>
        <p:spPr>
          <a:xfrm>
            <a:off x="3035722" y="2766218"/>
            <a:ext cx="6120556" cy="1325563"/>
          </a:xfrm>
        </p:spPr>
        <p:txBody>
          <a:bodyPr/>
          <a:lstStyle/>
          <a:p>
            <a:r>
              <a:rPr lang="en-US" altLang="zh-TW" b="1" dirty="0">
                <a:latin typeface="Times New Roman" panose="02020603050405020304" pitchFamily="18" charset="0"/>
                <a:cs typeface="Times New Roman" panose="02020603050405020304" pitchFamily="18" charset="0"/>
              </a:rPr>
              <a:t>04 Result and discussion </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9AF6C075-769E-4017-867B-5ED81E19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09CEA5CB-92A1-42BB-A5FC-56FD1FC73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5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C06E1E-49CE-4536-AF86-0DE426D4B75F}"/>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IPA results - Passengers</a:t>
            </a:r>
            <a:endParaRPr lang="zh-TW" altLang="en-US" b="1"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84899415-EC1C-4341-B452-9866E8B8227A}"/>
              </a:ext>
            </a:extLst>
          </p:cNvPr>
          <p:cNvGraphicFramePr>
            <a:graphicFrameLocks noGrp="1"/>
          </p:cNvGraphicFramePr>
          <p:nvPr>
            <p:extLst>
              <p:ext uri="{D42A27DB-BD31-4B8C-83A1-F6EECF244321}">
                <p14:modId xmlns:p14="http://schemas.microsoft.com/office/powerpoint/2010/main" val="671192266"/>
              </p:ext>
            </p:extLst>
          </p:nvPr>
        </p:nvGraphicFramePr>
        <p:xfrm>
          <a:off x="474782" y="2042761"/>
          <a:ext cx="5363955" cy="4727019"/>
        </p:xfrm>
        <a:graphic>
          <a:graphicData uri="http://schemas.openxmlformats.org/drawingml/2006/table">
            <a:tbl>
              <a:tblPr>
                <a:tableStyleId>{5940675A-B579-460E-94D1-54222C63F5DA}</a:tableStyleId>
              </a:tblPr>
              <a:tblGrid>
                <a:gridCol w="599009">
                  <a:extLst>
                    <a:ext uri="{9D8B030D-6E8A-4147-A177-3AD203B41FA5}">
                      <a16:colId xmlns:a16="http://schemas.microsoft.com/office/drawing/2014/main" val="4233802815"/>
                    </a:ext>
                  </a:extLst>
                </a:gridCol>
                <a:gridCol w="3028426">
                  <a:extLst>
                    <a:ext uri="{9D8B030D-6E8A-4147-A177-3AD203B41FA5}">
                      <a16:colId xmlns:a16="http://schemas.microsoft.com/office/drawing/2014/main" val="3607333101"/>
                    </a:ext>
                  </a:extLst>
                </a:gridCol>
                <a:gridCol w="637563">
                  <a:extLst>
                    <a:ext uri="{9D8B030D-6E8A-4147-A177-3AD203B41FA5}">
                      <a16:colId xmlns:a16="http://schemas.microsoft.com/office/drawing/2014/main" val="742243596"/>
                    </a:ext>
                  </a:extLst>
                </a:gridCol>
                <a:gridCol w="1098957">
                  <a:extLst>
                    <a:ext uri="{9D8B030D-6E8A-4147-A177-3AD203B41FA5}">
                      <a16:colId xmlns:a16="http://schemas.microsoft.com/office/drawing/2014/main" val="3240418710"/>
                    </a:ext>
                  </a:extLst>
                </a:gridCol>
              </a:tblGrid>
              <a:tr h="464066">
                <a:tc>
                  <a:txBody>
                    <a:bodyPr/>
                    <a:lstStyle/>
                    <a:p>
                      <a:r>
                        <a:rPr lang="en-US" sz="1400">
                          <a:latin typeface="Times New Roman" panose="02020603050405020304" pitchFamily="18" charset="0"/>
                          <a:cs typeface="Times New Roman" panose="02020603050405020304" pitchFamily="18" charset="0"/>
                        </a:rPr>
                        <a:t>Rank</a:t>
                      </a:r>
                    </a:p>
                  </a:txBody>
                  <a:tcPr marL="61286" marR="61286" marT="30643" marB="30643" anchor="ctr"/>
                </a:tc>
                <a:tc>
                  <a:txBody>
                    <a:bodyPr/>
                    <a:lstStyle/>
                    <a:p>
                      <a:r>
                        <a:rPr lang="en-US" sz="1400">
                          <a:latin typeface="Times New Roman" panose="02020603050405020304" pitchFamily="18" charset="0"/>
                          <a:cs typeface="Times New Roman" panose="02020603050405020304" pitchFamily="18" charset="0"/>
                        </a:rPr>
                        <a:t>Smart Airport Service Attributes</a:t>
                      </a:r>
                    </a:p>
                  </a:txBody>
                  <a:tcPr marL="61286" marR="61286" marT="30643" marB="30643" anchor="ctr"/>
                </a:tc>
                <a:tc>
                  <a:txBody>
                    <a:bodyPr/>
                    <a:lstStyle/>
                    <a:p>
                      <a:r>
                        <a:rPr lang="en-US" sz="1400">
                          <a:latin typeface="Times New Roman" panose="02020603050405020304" pitchFamily="18" charset="0"/>
                          <a:cs typeface="Times New Roman" panose="02020603050405020304" pitchFamily="18" charset="0"/>
                        </a:rPr>
                        <a:t>Mean</a:t>
                      </a:r>
                    </a:p>
                  </a:txBody>
                  <a:tcPr marL="61286" marR="61286" marT="30643" marB="30643" anchor="ctr"/>
                </a:tc>
                <a:tc>
                  <a:txBody>
                    <a:bodyPr/>
                    <a:lstStyle/>
                    <a:p>
                      <a:r>
                        <a:rPr lang="en-US" sz="1400" dirty="0">
                          <a:latin typeface="Times New Roman" panose="02020603050405020304" pitchFamily="18" charset="0"/>
                          <a:cs typeface="Times New Roman" panose="02020603050405020304" pitchFamily="18" charset="0"/>
                        </a:rPr>
                        <a:t>Standard Deviation </a:t>
                      </a:r>
                    </a:p>
                  </a:txBody>
                  <a:tcPr marL="61286" marR="61286" marT="30643" marB="30643" anchor="ctr"/>
                </a:tc>
                <a:extLst>
                  <a:ext uri="{0D108BD9-81ED-4DB2-BD59-A6C34878D82A}">
                    <a16:rowId xmlns:a16="http://schemas.microsoft.com/office/drawing/2014/main" val="1930766035"/>
                  </a:ext>
                </a:extLst>
              </a:tr>
              <a:tr h="582799">
                <a:tc>
                  <a:txBody>
                    <a:bodyPr/>
                    <a:lstStyle/>
                    <a:p>
                      <a:r>
                        <a:rPr lang="en-US" altLang="zh-TW" sz="1400">
                          <a:latin typeface="Times New Roman" panose="02020603050405020304" pitchFamily="18" charset="0"/>
                          <a:cs typeface="Times New Roman" panose="02020603050405020304" pitchFamily="18" charset="0"/>
                        </a:rPr>
                        <a:t>1</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Real-time Flight Information Display and Accuracy</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4.521</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0.66</a:t>
                      </a:r>
                    </a:p>
                  </a:txBody>
                  <a:tcPr marL="61286" marR="61286" marT="30643" marB="30643" anchor="ctr"/>
                </a:tc>
                <a:extLst>
                  <a:ext uri="{0D108BD9-81ED-4DB2-BD59-A6C34878D82A}">
                    <a16:rowId xmlns:a16="http://schemas.microsoft.com/office/drawing/2014/main" val="314004558"/>
                  </a:ext>
                </a:extLst>
              </a:tr>
              <a:tr h="464066">
                <a:tc>
                  <a:txBody>
                    <a:bodyPr/>
                    <a:lstStyle/>
                    <a:p>
                      <a:r>
                        <a:rPr lang="en-US" altLang="zh-TW" sz="1400">
                          <a:latin typeface="Times New Roman" panose="02020603050405020304" pitchFamily="18" charset="0"/>
                          <a:cs typeface="Times New Roman" panose="02020603050405020304" pitchFamily="18" charset="0"/>
                        </a:rPr>
                        <a:t>2</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Baggage Handling Safety and Efficiency</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4.454</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0.71</a:t>
                      </a:r>
                    </a:p>
                  </a:txBody>
                  <a:tcPr marL="61286" marR="61286" marT="30643" marB="30643" anchor="ctr"/>
                </a:tc>
                <a:extLst>
                  <a:ext uri="{0D108BD9-81ED-4DB2-BD59-A6C34878D82A}">
                    <a16:rowId xmlns:a16="http://schemas.microsoft.com/office/drawing/2014/main" val="4172944222"/>
                  </a:ext>
                </a:extLst>
              </a:tr>
              <a:tr h="464066">
                <a:tc>
                  <a:txBody>
                    <a:bodyPr/>
                    <a:lstStyle/>
                    <a:p>
                      <a:r>
                        <a:rPr lang="en-US" altLang="zh-TW" sz="1400">
                          <a:latin typeface="Times New Roman" panose="02020603050405020304" pitchFamily="18" charset="0"/>
                          <a:cs typeface="Times New Roman" panose="02020603050405020304" pitchFamily="18" charset="0"/>
                        </a:rPr>
                        <a:t>3</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Ground Transportation and Airport Accessibility</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4.376</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0.69</a:t>
                      </a:r>
                    </a:p>
                  </a:txBody>
                  <a:tcPr marL="61286" marR="61286" marT="30643" marB="30643" anchor="ctr"/>
                </a:tc>
                <a:extLst>
                  <a:ext uri="{0D108BD9-81ED-4DB2-BD59-A6C34878D82A}">
                    <a16:rowId xmlns:a16="http://schemas.microsoft.com/office/drawing/2014/main" val="3834387172"/>
                  </a:ext>
                </a:extLst>
              </a:tr>
              <a:tr h="464066">
                <a:tc>
                  <a:txBody>
                    <a:bodyPr/>
                    <a:lstStyle/>
                    <a:p>
                      <a:r>
                        <a:rPr lang="en-US" altLang="zh-TW" sz="1400">
                          <a:latin typeface="Times New Roman" panose="02020603050405020304" pitchFamily="18" charset="0"/>
                          <a:cs typeface="Times New Roman" panose="02020603050405020304" pitchFamily="18" charset="0"/>
                        </a:rPr>
                        <a:t>4</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Enhancing Safety and Security Levels</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4.320</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0.81</a:t>
                      </a:r>
                    </a:p>
                  </a:txBody>
                  <a:tcPr marL="61286" marR="61286" marT="30643" marB="30643" anchor="ctr"/>
                </a:tc>
                <a:extLst>
                  <a:ext uri="{0D108BD9-81ED-4DB2-BD59-A6C34878D82A}">
                    <a16:rowId xmlns:a16="http://schemas.microsoft.com/office/drawing/2014/main" val="2912397942"/>
                  </a:ext>
                </a:extLst>
              </a:tr>
              <a:tr h="464066">
                <a:tc>
                  <a:txBody>
                    <a:bodyPr/>
                    <a:lstStyle/>
                    <a:p>
                      <a:r>
                        <a:rPr lang="en-US" altLang="zh-TW" sz="1400">
                          <a:latin typeface="Times New Roman" panose="02020603050405020304" pitchFamily="18" charset="0"/>
                          <a:cs typeface="Times New Roman" panose="02020603050405020304" pitchFamily="18" charset="0"/>
                        </a:rPr>
                        <a:t>5</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Clarity of Signage and Directions</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4.309</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0.76</a:t>
                      </a:r>
                    </a:p>
                  </a:txBody>
                  <a:tcPr marL="61286" marR="61286" marT="30643" marB="30643" anchor="ctr"/>
                </a:tc>
                <a:extLst>
                  <a:ext uri="{0D108BD9-81ED-4DB2-BD59-A6C34878D82A}">
                    <a16:rowId xmlns:a16="http://schemas.microsoft.com/office/drawing/2014/main" val="4230637616"/>
                  </a:ext>
                </a:extLst>
              </a:tr>
              <a:tr h="464066">
                <a:tc>
                  <a:txBody>
                    <a:bodyPr/>
                    <a:lstStyle/>
                    <a:p>
                      <a:r>
                        <a:rPr lang="en-US" altLang="zh-TW" sz="1400">
                          <a:latin typeface="Times New Roman" panose="02020603050405020304" pitchFamily="18" charset="0"/>
                          <a:cs typeface="Times New Roman" panose="02020603050405020304" pitchFamily="18" charset="0"/>
                        </a:rPr>
                        <a:t>6</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Terminal Cleanliness and Comfort</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4.278</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0.79</a:t>
                      </a:r>
                    </a:p>
                  </a:txBody>
                  <a:tcPr marL="61286" marR="61286" marT="30643" marB="30643" anchor="ctr"/>
                </a:tc>
                <a:extLst>
                  <a:ext uri="{0D108BD9-81ED-4DB2-BD59-A6C34878D82A}">
                    <a16:rowId xmlns:a16="http://schemas.microsoft.com/office/drawing/2014/main" val="3447179628"/>
                  </a:ext>
                </a:extLst>
              </a:tr>
              <a:tr h="261173">
                <a:tc>
                  <a:txBody>
                    <a:bodyPr/>
                    <a:lstStyle/>
                    <a:p>
                      <a:r>
                        <a:rPr lang="en-US" altLang="zh-TW" sz="1400">
                          <a:latin typeface="Times New Roman" panose="02020603050405020304" pitchFamily="18" charset="0"/>
                          <a:cs typeface="Times New Roman" panose="02020603050405020304" pitchFamily="18" charset="0"/>
                        </a:rPr>
                        <a:t>7</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Reducing Waiting Time</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4.263</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0.73</a:t>
                      </a:r>
                    </a:p>
                  </a:txBody>
                  <a:tcPr marL="61286" marR="61286" marT="30643" marB="30643" anchor="ctr"/>
                </a:tc>
                <a:extLst>
                  <a:ext uri="{0D108BD9-81ED-4DB2-BD59-A6C34878D82A}">
                    <a16:rowId xmlns:a16="http://schemas.microsoft.com/office/drawing/2014/main" val="3337671438"/>
                  </a:ext>
                </a:extLst>
              </a:tr>
              <a:tr h="464066">
                <a:tc>
                  <a:txBody>
                    <a:bodyPr/>
                    <a:lstStyle/>
                    <a:p>
                      <a:r>
                        <a:rPr lang="en-US" altLang="zh-TW" sz="1400">
                          <a:latin typeface="Times New Roman" panose="02020603050405020304" pitchFamily="18" charset="0"/>
                          <a:cs typeface="Times New Roman" panose="02020603050405020304" pitchFamily="18" charset="0"/>
                        </a:rPr>
                        <a:t>8</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Staff Service Quality and Courtesy</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4.103</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0.75</a:t>
                      </a:r>
                    </a:p>
                  </a:txBody>
                  <a:tcPr marL="61286" marR="61286" marT="30643" marB="30643" anchor="ctr"/>
                </a:tc>
                <a:extLst>
                  <a:ext uri="{0D108BD9-81ED-4DB2-BD59-A6C34878D82A}">
                    <a16:rowId xmlns:a16="http://schemas.microsoft.com/office/drawing/2014/main" val="791781296"/>
                  </a:ext>
                </a:extLst>
              </a:tr>
              <a:tr h="261173">
                <a:tc>
                  <a:txBody>
                    <a:bodyPr/>
                    <a:lstStyle/>
                    <a:p>
                      <a:r>
                        <a:rPr lang="en-US" altLang="zh-TW" sz="1400">
                          <a:latin typeface="Times New Roman" panose="02020603050405020304" pitchFamily="18" charset="0"/>
                          <a:cs typeface="Times New Roman" panose="02020603050405020304" pitchFamily="18" charset="0"/>
                        </a:rPr>
                        <a:t>9</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Wi-Fi Connectivity</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4.072</a:t>
                      </a: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0.82</a:t>
                      </a:r>
                    </a:p>
                  </a:txBody>
                  <a:tcPr marL="61286" marR="61286" marT="30643" marB="30643" anchor="ctr"/>
                </a:tc>
                <a:extLst>
                  <a:ext uri="{0D108BD9-81ED-4DB2-BD59-A6C34878D82A}">
                    <a16:rowId xmlns:a16="http://schemas.microsoft.com/office/drawing/2014/main" val="91259722"/>
                  </a:ext>
                </a:extLst>
              </a:tr>
              <a:tr h="261173">
                <a:tc>
                  <a:txBody>
                    <a:bodyPr/>
                    <a:lstStyle/>
                    <a:p>
                      <a:r>
                        <a:rPr lang="en-US" altLang="zh-TW" sz="1400">
                          <a:latin typeface="Times New Roman" panose="02020603050405020304" pitchFamily="18" charset="0"/>
                          <a:cs typeface="Times New Roman" panose="02020603050405020304" pitchFamily="18" charset="0"/>
                        </a:rPr>
                        <a:t>10</a:t>
                      </a:r>
                    </a:p>
                  </a:txBody>
                  <a:tcPr marL="61286" marR="61286" marT="30643" marB="30643" anchor="ctr"/>
                </a:tc>
                <a:tc>
                  <a:txBody>
                    <a:bodyPr/>
                    <a:lstStyle/>
                    <a:p>
                      <a:r>
                        <a:rPr lang="en-US" sz="1400" b="1">
                          <a:latin typeface="Times New Roman" panose="02020603050405020304" pitchFamily="18" charset="0"/>
                          <a:cs typeface="Times New Roman" panose="02020603050405020304" pitchFamily="18" charset="0"/>
                        </a:rPr>
                        <a:t>Touchless Services</a:t>
                      </a:r>
                      <a:endParaRPr lang="en-US" sz="1400">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latin typeface="Times New Roman" panose="02020603050405020304" pitchFamily="18" charset="0"/>
                          <a:cs typeface="Times New Roman" panose="02020603050405020304" pitchFamily="18" charset="0"/>
                        </a:rPr>
                        <a:t>3.552</a:t>
                      </a:r>
                    </a:p>
                  </a:txBody>
                  <a:tcPr marL="61286" marR="61286" marT="30643" marB="30643" anchor="ctr"/>
                </a:tc>
                <a:tc>
                  <a:txBody>
                    <a:bodyPr/>
                    <a:lstStyle/>
                    <a:p>
                      <a:r>
                        <a:rPr lang="en-US" altLang="zh-TW" sz="1400" dirty="0">
                          <a:latin typeface="Times New Roman" panose="02020603050405020304" pitchFamily="18" charset="0"/>
                          <a:cs typeface="Times New Roman" panose="02020603050405020304" pitchFamily="18" charset="0"/>
                        </a:rPr>
                        <a:t>0.92</a:t>
                      </a:r>
                    </a:p>
                  </a:txBody>
                  <a:tcPr marL="61286" marR="61286" marT="30643" marB="30643" anchor="ctr"/>
                </a:tc>
                <a:extLst>
                  <a:ext uri="{0D108BD9-81ED-4DB2-BD59-A6C34878D82A}">
                    <a16:rowId xmlns:a16="http://schemas.microsoft.com/office/drawing/2014/main" val="376941799"/>
                  </a:ext>
                </a:extLst>
              </a:tr>
            </a:tbl>
          </a:graphicData>
        </a:graphic>
      </p:graphicFrame>
      <p:sp>
        <p:nvSpPr>
          <p:cNvPr id="6" name="文字方塊 5">
            <a:extLst>
              <a:ext uri="{FF2B5EF4-FFF2-40B4-BE49-F238E27FC236}">
                <a16:creationId xmlns:a16="http://schemas.microsoft.com/office/drawing/2014/main" id="{09285430-E32B-4227-9BA2-A938B723D291}"/>
              </a:ext>
            </a:extLst>
          </p:cNvPr>
          <p:cNvSpPr txBox="1"/>
          <p:nvPr/>
        </p:nvSpPr>
        <p:spPr>
          <a:xfrm>
            <a:off x="2057400" y="1506022"/>
            <a:ext cx="2548156" cy="369332"/>
          </a:xfrm>
          <a:prstGeom prst="rect">
            <a:avLst/>
          </a:prstGeom>
          <a:noFill/>
        </p:spPr>
        <p:txBody>
          <a:bodyPr wrap="square">
            <a:spAutoFit/>
          </a:bodyPr>
          <a:lstStyle/>
          <a:p>
            <a:r>
              <a:rPr lang="zh-TW" altLang="en-US" b="1" dirty="0">
                <a:latin typeface="Times New Roman" panose="02020603050405020304" pitchFamily="18" charset="0"/>
                <a:cs typeface="Times New Roman" panose="02020603050405020304" pitchFamily="18" charset="0"/>
              </a:rPr>
              <a:t>Importance Analysis</a:t>
            </a:r>
          </a:p>
        </p:txBody>
      </p:sp>
      <p:graphicFrame>
        <p:nvGraphicFramePr>
          <p:cNvPr id="7" name="表格 6">
            <a:extLst>
              <a:ext uri="{FF2B5EF4-FFF2-40B4-BE49-F238E27FC236}">
                <a16:creationId xmlns:a16="http://schemas.microsoft.com/office/drawing/2014/main" id="{5AF303A8-779D-4E2F-B33B-74CAF11162B9}"/>
              </a:ext>
            </a:extLst>
          </p:cNvPr>
          <p:cNvGraphicFramePr>
            <a:graphicFrameLocks noGrp="1"/>
          </p:cNvGraphicFramePr>
          <p:nvPr>
            <p:extLst>
              <p:ext uri="{D42A27DB-BD31-4B8C-83A1-F6EECF244321}">
                <p14:modId xmlns:p14="http://schemas.microsoft.com/office/powerpoint/2010/main" val="3714928535"/>
              </p:ext>
            </p:extLst>
          </p:nvPr>
        </p:nvGraphicFramePr>
        <p:xfrm>
          <a:off x="6353265" y="2053712"/>
          <a:ext cx="5651381" cy="4791746"/>
        </p:xfrm>
        <a:graphic>
          <a:graphicData uri="http://schemas.openxmlformats.org/drawingml/2006/table">
            <a:tbl>
              <a:tblPr>
                <a:tableStyleId>{5940675A-B579-460E-94D1-54222C63F5DA}</a:tableStyleId>
              </a:tblPr>
              <a:tblGrid>
                <a:gridCol w="892230">
                  <a:extLst>
                    <a:ext uri="{9D8B030D-6E8A-4147-A177-3AD203B41FA5}">
                      <a16:colId xmlns:a16="http://schemas.microsoft.com/office/drawing/2014/main" val="3323943208"/>
                    </a:ext>
                  </a:extLst>
                </a:gridCol>
                <a:gridCol w="2859189">
                  <a:extLst>
                    <a:ext uri="{9D8B030D-6E8A-4147-A177-3AD203B41FA5}">
                      <a16:colId xmlns:a16="http://schemas.microsoft.com/office/drawing/2014/main" val="3407295130"/>
                    </a:ext>
                  </a:extLst>
                </a:gridCol>
                <a:gridCol w="759985">
                  <a:extLst>
                    <a:ext uri="{9D8B030D-6E8A-4147-A177-3AD203B41FA5}">
                      <a16:colId xmlns:a16="http://schemas.microsoft.com/office/drawing/2014/main" val="3995097817"/>
                    </a:ext>
                  </a:extLst>
                </a:gridCol>
                <a:gridCol w="1139977">
                  <a:extLst>
                    <a:ext uri="{9D8B030D-6E8A-4147-A177-3AD203B41FA5}">
                      <a16:colId xmlns:a16="http://schemas.microsoft.com/office/drawing/2014/main" val="596053878"/>
                    </a:ext>
                  </a:extLst>
                </a:gridCol>
              </a:tblGrid>
              <a:tr h="476627">
                <a:tc>
                  <a:txBody>
                    <a:bodyPr/>
                    <a:lstStyle/>
                    <a:p>
                      <a:r>
                        <a:rPr lang="en-US" sz="1400">
                          <a:solidFill>
                            <a:schemeClr val="tx1"/>
                          </a:solidFill>
                          <a:latin typeface="Times New Roman" panose="02020603050405020304" pitchFamily="18" charset="0"/>
                          <a:cs typeface="Times New Roman" panose="02020603050405020304" pitchFamily="18" charset="0"/>
                        </a:rPr>
                        <a:t>Rank</a:t>
                      </a:r>
                    </a:p>
                  </a:txBody>
                  <a:tcPr marL="61286" marR="61286" marT="30643" marB="30643" anchor="ctr"/>
                </a:tc>
                <a:tc>
                  <a:txBody>
                    <a:bodyPr/>
                    <a:lstStyle/>
                    <a:p>
                      <a:r>
                        <a:rPr lang="en-US" sz="1400">
                          <a:solidFill>
                            <a:schemeClr val="tx1"/>
                          </a:solidFill>
                          <a:latin typeface="Times New Roman" panose="02020603050405020304" pitchFamily="18" charset="0"/>
                          <a:cs typeface="Times New Roman" panose="02020603050405020304" pitchFamily="18" charset="0"/>
                        </a:rPr>
                        <a:t>Smart Airport Service Attributes</a:t>
                      </a:r>
                    </a:p>
                  </a:txBody>
                  <a:tcPr marL="61286" marR="61286" marT="30643" marB="30643" anchor="ctr"/>
                </a:tc>
                <a:tc>
                  <a:txBody>
                    <a:bodyPr/>
                    <a:lstStyle/>
                    <a:p>
                      <a:r>
                        <a:rPr lang="en-US" sz="1400">
                          <a:solidFill>
                            <a:schemeClr val="tx1"/>
                          </a:solidFill>
                          <a:latin typeface="Times New Roman" panose="02020603050405020304" pitchFamily="18" charset="0"/>
                          <a:cs typeface="Times New Roman" panose="02020603050405020304" pitchFamily="18" charset="0"/>
                        </a:rPr>
                        <a:t>Mean</a:t>
                      </a:r>
                    </a:p>
                  </a:txBody>
                  <a:tcPr marL="61286" marR="61286" marT="30643" marB="30643" anchor="ctr"/>
                </a:tc>
                <a:tc>
                  <a:txBody>
                    <a:bodyPr/>
                    <a:lstStyle/>
                    <a:p>
                      <a:r>
                        <a:rPr lang="en-US" sz="1400" dirty="0">
                          <a:solidFill>
                            <a:schemeClr val="tx1"/>
                          </a:solidFill>
                          <a:latin typeface="Times New Roman" panose="02020603050405020304" pitchFamily="18" charset="0"/>
                          <a:cs typeface="Times New Roman" panose="02020603050405020304" pitchFamily="18" charset="0"/>
                        </a:rPr>
                        <a:t>Standard Deviation </a:t>
                      </a:r>
                    </a:p>
                  </a:txBody>
                  <a:tcPr marL="61286" marR="61286" marT="30643" marB="30643" anchor="ctr"/>
                </a:tc>
                <a:extLst>
                  <a:ext uri="{0D108BD9-81ED-4DB2-BD59-A6C34878D82A}">
                    <a16:rowId xmlns:a16="http://schemas.microsoft.com/office/drawing/2014/main" val="2879905033"/>
                  </a:ext>
                </a:extLst>
              </a:tr>
              <a:tr h="455177">
                <a:tc>
                  <a:txBody>
                    <a:bodyPr/>
                    <a:lstStyle/>
                    <a:p>
                      <a:r>
                        <a:rPr lang="en-US" altLang="zh-TW" sz="1400">
                          <a:solidFill>
                            <a:schemeClr val="tx1"/>
                          </a:solidFill>
                          <a:latin typeface="Times New Roman" panose="02020603050405020304" pitchFamily="18" charset="0"/>
                          <a:cs typeface="Times New Roman" panose="02020603050405020304" pitchFamily="18" charset="0"/>
                        </a:rPr>
                        <a:t>1</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Terminal Cleanliness and Comfort</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4.072</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0.81</a:t>
                      </a:r>
                    </a:p>
                  </a:txBody>
                  <a:tcPr marL="61286" marR="61286" marT="30643" marB="30643" anchor="ctr"/>
                </a:tc>
                <a:extLst>
                  <a:ext uri="{0D108BD9-81ED-4DB2-BD59-A6C34878D82A}">
                    <a16:rowId xmlns:a16="http://schemas.microsoft.com/office/drawing/2014/main" val="991073995"/>
                  </a:ext>
                </a:extLst>
              </a:tr>
              <a:tr h="455177">
                <a:tc>
                  <a:txBody>
                    <a:bodyPr/>
                    <a:lstStyle/>
                    <a:p>
                      <a:r>
                        <a:rPr lang="en-US" altLang="zh-TW" sz="1400">
                          <a:solidFill>
                            <a:schemeClr val="tx1"/>
                          </a:solidFill>
                          <a:latin typeface="Times New Roman" panose="02020603050405020304" pitchFamily="18" charset="0"/>
                          <a:cs typeface="Times New Roman" panose="02020603050405020304" pitchFamily="18" charset="0"/>
                        </a:rPr>
                        <a:t>2</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Staff Service Quality and Courtesy</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4.057</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0.72</a:t>
                      </a:r>
                    </a:p>
                  </a:txBody>
                  <a:tcPr marL="61286" marR="61286" marT="30643" marB="30643" anchor="ctr"/>
                </a:tc>
                <a:extLst>
                  <a:ext uri="{0D108BD9-81ED-4DB2-BD59-A6C34878D82A}">
                    <a16:rowId xmlns:a16="http://schemas.microsoft.com/office/drawing/2014/main" val="1067030801"/>
                  </a:ext>
                </a:extLst>
              </a:tr>
              <a:tr h="650253">
                <a:tc>
                  <a:txBody>
                    <a:bodyPr/>
                    <a:lstStyle/>
                    <a:p>
                      <a:r>
                        <a:rPr lang="en-US" altLang="zh-TW" sz="1400">
                          <a:solidFill>
                            <a:schemeClr val="tx1"/>
                          </a:solidFill>
                          <a:latin typeface="Times New Roman" panose="02020603050405020304" pitchFamily="18" charset="0"/>
                          <a:cs typeface="Times New Roman" panose="02020603050405020304" pitchFamily="18" charset="0"/>
                        </a:rPr>
                        <a:t>3</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Real-time Flight Information Display and Accuracy</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3.990</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0.79</a:t>
                      </a:r>
                    </a:p>
                  </a:txBody>
                  <a:tcPr marL="61286" marR="61286" marT="30643" marB="30643" anchor="ctr"/>
                </a:tc>
                <a:extLst>
                  <a:ext uri="{0D108BD9-81ED-4DB2-BD59-A6C34878D82A}">
                    <a16:rowId xmlns:a16="http://schemas.microsoft.com/office/drawing/2014/main" val="12834864"/>
                  </a:ext>
                </a:extLst>
              </a:tr>
              <a:tr h="455177">
                <a:tc>
                  <a:txBody>
                    <a:bodyPr/>
                    <a:lstStyle/>
                    <a:p>
                      <a:r>
                        <a:rPr lang="en-US" altLang="zh-TW" sz="1400">
                          <a:solidFill>
                            <a:schemeClr val="tx1"/>
                          </a:solidFill>
                          <a:latin typeface="Times New Roman" panose="02020603050405020304" pitchFamily="18" charset="0"/>
                          <a:cs typeface="Times New Roman" panose="02020603050405020304" pitchFamily="18" charset="0"/>
                        </a:rPr>
                        <a:t>4</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Clarity of Signage and Directions</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3.954</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0.80</a:t>
                      </a:r>
                    </a:p>
                  </a:txBody>
                  <a:tcPr marL="61286" marR="61286" marT="30643" marB="30643" anchor="ctr"/>
                </a:tc>
                <a:extLst>
                  <a:ext uri="{0D108BD9-81ED-4DB2-BD59-A6C34878D82A}">
                    <a16:rowId xmlns:a16="http://schemas.microsoft.com/office/drawing/2014/main" val="1781756556"/>
                  </a:ext>
                </a:extLst>
              </a:tr>
              <a:tr h="476627">
                <a:tc>
                  <a:txBody>
                    <a:bodyPr/>
                    <a:lstStyle/>
                    <a:p>
                      <a:r>
                        <a:rPr lang="en-US" altLang="zh-TW" sz="1400">
                          <a:solidFill>
                            <a:schemeClr val="tx1"/>
                          </a:solidFill>
                          <a:latin typeface="Times New Roman" panose="02020603050405020304" pitchFamily="18" charset="0"/>
                          <a:cs typeface="Times New Roman" panose="02020603050405020304" pitchFamily="18" charset="0"/>
                        </a:rPr>
                        <a:t>5</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Enhancing Safety and Security Levels</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3.938</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0.82</a:t>
                      </a:r>
                    </a:p>
                  </a:txBody>
                  <a:tcPr marL="61286" marR="61286" marT="30643" marB="30643" anchor="ctr"/>
                </a:tc>
                <a:extLst>
                  <a:ext uri="{0D108BD9-81ED-4DB2-BD59-A6C34878D82A}">
                    <a16:rowId xmlns:a16="http://schemas.microsoft.com/office/drawing/2014/main" val="2010559850"/>
                  </a:ext>
                </a:extLst>
              </a:tr>
              <a:tr h="476627">
                <a:tc>
                  <a:txBody>
                    <a:bodyPr/>
                    <a:lstStyle/>
                    <a:p>
                      <a:r>
                        <a:rPr lang="en-US" altLang="zh-TW" sz="1400">
                          <a:solidFill>
                            <a:schemeClr val="tx1"/>
                          </a:solidFill>
                          <a:latin typeface="Times New Roman" panose="02020603050405020304" pitchFamily="18" charset="0"/>
                          <a:cs typeface="Times New Roman" panose="02020603050405020304" pitchFamily="18" charset="0"/>
                        </a:rPr>
                        <a:t>6</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Baggage Handling Safety and Efficiency</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3.902</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0.85</a:t>
                      </a:r>
                    </a:p>
                  </a:txBody>
                  <a:tcPr marL="61286" marR="61286" marT="30643" marB="30643" anchor="ctr"/>
                </a:tc>
                <a:extLst>
                  <a:ext uri="{0D108BD9-81ED-4DB2-BD59-A6C34878D82A}">
                    <a16:rowId xmlns:a16="http://schemas.microsoft.com/office/drawing/2014/main" val="3876326876"/>
                  </a:ext>
                </a:extLst>
              </a:tr>
              <a:tr h="476627">
                <a:tc>
                  <a:txBody>
                    <a:bodyPr/>
                    <a:lstStyle/>
                    <a:p>
                      <a:r>
                        <a:rPr lang="en-US" altLang="zh-TW" sz="1400">
                          <a:solidFill>
                            <a:schemeClr val="tx1"/>
                          </a:solidFill>
                          <a:latin typeface="Times New Roman" panose="02020603050405020304" pitchFamily="18" charset="0"/>
                          <a:cs typeface="Times New Roman" panose="02020603050405020304" pitchFamily="18" charset="0"/>
                        </a:rPr>
                        <a:t>7</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Ground Transportation and Airport Accessibility</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3.871</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0.84</a:t>
                      </a:r>
                    </a:p>
                  </a:txBody>
                  <a:tcPr marL="61286" marR="61286" marT="30643" marB="30643" anchor="ctr"/>
                </a:tc>
                <a:extLst>
                  <a:ext uri="{0D108BD9-81ED-4DB2-BD59-A6C34878D82A}">
                    <a16:rowId xmlns:a16="http://schemas.microsoft.com/office/drawing/2014/main" val="4087126382"/>
                  </a:ext>
                </a:extLst>
              </a:tr>
              <a:tr h="268242">
                <a:tc>
                  <a:txBody>
                    <a:bodyPr/>
                    <a:lstStyle/>
                    <a:p>
                      <a:r>
                        <a:rPr lang="en-US" altLang="zh-TW" sz="1400">
                          <a:solidFill>
                            <a:schemeClr val="tx1"/>
                          </a:solidFill>
                          <a:latin typeface="Times New Roman" panose="02020603050405020304" pitchFamily="18" charset="0"/>
                          <a:cs typeface="Times New Roman" panose="02020603050405020304" pitchFamily="18" charset="0"/>
                        </a:rPr>
                        <a:t>8</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Reducing Waiting Time</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3.814</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0.89</a:t>
                      </a:r>
                    </a:p>
                  </a:txBody>
                  <a:tcPr marL="61286" marR="61286" marT="30643" marB="30643" anchor="ctr"/>
                </a:tc>
                <a:extLst>
                  <a:ext uri="{0D108BD9-81ED-4DB2-BD59-A6C34878D82A}">
                    <a16:rowId xmlns:a16="http://schemas.microsoft.com/office/drawing/2014/main" val="2931321550"/>
                  </a:ext>
                </a:extLst>
              </a:tr>
              <a:tr h="268242">
                <a:tc>
                  <a:txBody>
                    <a:bodyPr/>
                    <a:lstStyle/>
                    <a:p>
                      <a:r>
                        <a:rPr lang="en-US" altLang="zh-TW" sz="1400">
                          <a:solidFill>
                            <a:schemeClr val="tx1"/>
                          </a:solidFill>
                          <a:latin typeface="Times New Roman" panose="02020603050405020304" pitchFamily="18" charset="0"/>
                          <a:cs typeface="Times New Roman" panose="02020603050405020304" pitchFamily="18" charset="0"/>
                        </a:rPr>
                        <a:t>9</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Wi-Fi Connectivity</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3.768</a:t>
                      </a: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0.87</a:t>
                      </a:r>
                    </a:p>
                  </a:txBody>
                  <a:tcPr marL="61286" marR="61286" marT="30643" marB="30643" anchor="ctr"/>
                </a:tc>
                <a:extLst>
                  <a:ext uri="{0D108BD9-81ED-4DB2-BD59-A6C34878D82A}">
                    <a16:rowId xmlns:a16="http://schemas.microsoft.com/office/drawing/2014/main" val="3243842587"/>
                  </a:ext>
                </a:extLst>
              </a:tr>
              <a:tr h="268242">
                <a:tc>
                  <a:txBody>
                    <a:bodyPr/>
                    <a:lstStyle/>
                    <a:p>
                      <a:r>
                        <a:rPr lang="en-US" altLang="zh-TW" sz="1400">
                          <a:solidFill>
                            <a:schemeClr val="tx1"/>
                          </a:solidFill>
                          <a:latin typeface="Times New Roman" panose="02020603050405020304" pitchFamily="18" charset="0"/>
                          <a:cs typeface="Times New Roman" panose="02020603050405020304" pitchFamily="18" charset="0"/>
                        </a:rPr>
                        <a:t>10</a:t>
                      </a:r>
                    </a:p>
                  </a:txBody>
                  <a:tcPr marL="61286" marR="61286" marT="30643" marB="30643" anchor="ctr"/>
                </a:tc>
                <a:tc>
                  <a:txBody>
                    <a:bodyPr/>
                    <a:lstStyle/>
                    <a:p>
                      <a:r>
                        <a:rPr lang="en-US" sz="1400" b="1">
                          <a:solidFill>
                            <a:schemeClr val="tx1"/>
                          </a:solidFill>
                          <a:latin typeface="Times New Roman" panose="02020603050405020304" pitchFamily="18" charset="0"/>
                          <a:cs typeface="Times New Roman" panose="02020603050405020304" pitchFamily="18" charset="0"/>
                        </a:rPr>
                        <a:t>Touchless Services</a:t>
                      </a:r>
                      <a:endParaRPr lang="en-US" sz="1400">
                        <a:solidFill>
                          <a:schemeClr val="tx1"/>
                        </a:solidFill>
                        <a:latin typeface="Times New Roman" panose="02020603050405020304" pitchFamily="18" charset="0"/>
                        <a:cs typeface="Times New Roman" panose="02020603050405020304" pitchFamily="18" charset="0"/>
                      </a:endParaRPr>
                    </a:p>
                  </a:txBody>
                  <a:tcPr marL="61286" marR="61286" marT="30643" marB="30643" anchor="ctr"/>
                </a:tc>
                <a:tc>
                  <a:txBody>
                    <a:bodyPr/>
                    <a:lstStyle/>
                    <a:p>
                      <a:r>
                        <a:rPr lang="en-US" altLang="zh-TW" sz="1400">
                          <a:solidFill>
                            <a:schemeClr val="tx1"/>
                          </a:solidFill>
                          <a:latin typeface="Times New Roman" panose="02020603050405020304" pitchFamily="18" charset="0"/>
                          <a:cs typeface="Times New Roman" panose="02020603050405020304" pitchFamily="18" charset="0"/>
                        </a:rPr>
                        <a:t>3.660</a:t>
                      </a:r>
                    </a:p>
                  </a:txBody>
                  <a:tcPr marL="61286" marR="61286" marT="30643" marB="30643" anchor="ctr"/>
                </a:tc>
                <a:tc>
                  <a:txBody>
                    <a:bodyPr/>
                    <a:lstStyle/>
                    <a:p>
                      <a:r>
                        <a:rPr lang="en-US" altLang="zh-TW" sz="1400" dirty="0">
                          <a:solidFill>
                            <a:schemeClr val="tx1"/>
                          </a:solidFill>
                          <a:latin typeface="Times New Roman" panose="02020603050405020304" pitchFamily="18" charset="0"/>
                          <a:cs typeface="Times New Roman" panose="02020603050405020304" pitchFamily="18" charset="0"/>
                        </a:rPr>
                        <a:t>0.77</a:t>
                      </a:r>
                    </a:p>
                  </a:txBody>
                  <a:tcPr marL="61286" marR="61286" marT="30643" marB="30643" anchor="ctr"/>
                </a:tc>
                <a:extLst>
                  <a:ext uri="{0D108BD9-81ED-4DB2-BD59-A6C34878D82A}">
                    <a16:rowId xmlns:a16="http://schemas.microsoft.com/office/drawing/2014/main" val="3144523553"/>
                  </a:ext>
                </a:extLst>
              </a:tr>
            </a:tbl>
          </a:graphicData>
        </a:graphic>
      </p:graphicFrame>
      <p:sp>
        <p:nvSpPr>
          <p:cNvPr id="9" name="文字方塊 8">
            <a:extLst>
              <a:ext uri="{FF2B5EF4-FFF2-40B4-BE49-F238E27FC236}">
                <a16:creationId xmlns:a16="http://schemas.microsoft.com/office/drawing/2014/main" id="{A3156CAD-BC46-4F39-AF32-72F376492A4C}"/>
              </a:ext>
            </a:extLst>
          </p:cNvPr>
          <p:cNvSpPr txBox="1"/>
          <p:nvPr/>
        </p:nvSpPr>
        <p:spPr>
          <a:xfrm>
            <a:off x="7904877" y="1497393"/>
            <a:ext cx="2548156" cy="369332"/>
          </a:xfrm>
          <a:prstGeom prst="rect">
            <a:avLst/>
          </a:prstGeom>
          <a:noFill/>
        </p:spPr>
        <p:txBody>
          <a:bodyPr wrap="square">
            <a:spAutoFit/>
          </a:bodyPr>
          <a:lstStyle/>
          <a:p>
            <a:r>
              <a:rPr lang="zh-TW" altLang="en-US" b="1" dirty="0">
                <a:latin typeface="Times New Roman" panose="02020603050405020304" pitchFamily="18" charset="0"/>
                <a:cs typeface="Times New Roman" panose="02020603050405020304" pitchFamily="18" charset="0"/>
              </a:rPr>
              <a:t>Performance Analysis</a:t>
            </a:r>
          </a:p>
        </p:txBody>
      </p:sp>
      <p:pic>
        <p:nvPicPr>
          <p:cNvPr id="8" name="Picture 4" descr="國立臺灣海洋大學">
            <a:extLst>
              <a:ext uri="{FF2B5EF4-FFF2-40B4-BE49-F238E27FC236}">
                <a16:creationId xmlns:a16="http://schemas.microsoft.com/office/drawing/2014/main" id="{80058F64-2311-4928-B064-EF408215F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I logo 3rd copy – West East Institute-EDU">
            <a:extLst>
              <a:ext uri="{FF2B5EF4-FFF2-40B4-BE49-F238E27FC236}">
                <a16:creationId xmlns:a16="http://schemas.microsoft.com/office/drawing/2014/main" id="{BDDCD857-2CA6-485D-8160-6F6BE651D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9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8E5FD0-3836-4FE3-8BC1-E3D0AB49609A}"/>
              </a:ext>
            </a:extLst>
          </p:cNvPr>
          <p:cNvSpPr>
            <a:spLocks noGrp="1"/>
          </p:cNvSpPr>
          <p:nvPr>
            <p:ph type="title"/>
          </p:nvPr>
        </p:nvSpPr>
        <p:spPr>
          <a:xfrm>
            <a:off x="838200" y="365125"/>
            <a:ext cx="3004335" cy="949967"/>
          </a:xfrm>
        </p:spPr>
        <p:txBody>
          <a:bodyPr/>
          <a:lstStyle/>
          <a:p>
            <a:r>
              <a:rPr lang="en-US" altLang="zh-TW" b="1" dirty="0">
                <a:latin typeface="Times New Roman" panose="02020603050405020304" pitchFamily="18" charset="0"/>
                <a:cs typeface="Times New Roman" panose="02020603050405020304" pitchFamily="18" charset="0"/>
              </a:rPr>
              <a:t>Bio Note</a:t>
            </a:r>
            <a:endParaRPr lang="zh-TW" altLang="en-US" b="1" dirty="0">
              <a:latin typeface="Times New Roman" panose="02020603050405020304" pitchFamily="18" charset="0"/>
              <a:cs typeface="Times New Roman" panose="02020603050405020304" pitchFamily="18" charset="0"/>
            </a:endParaRPr>
          </a:p>
        </p:txBody>
      </p:sp>
      <p:pic>
        <p:nvPicPr>
          <p:cNvPr id="2050" name="Picture 2" descr="紀乃文 (Nai-Wen Chi; Iverson Chi)">
            <a:extLst>
              <a:ext uri="{FF2B5EF4-FFF2-40B4-BE49-F238E27FC236}">
                <a16:creationId xmlns:a16="http://schemas.microsoft.com/office/drawing/2014/main" id="{E8AAB8AF-5E70-4F23-A464-8EF85549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14550"/>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A4BFA4EE-CFC0-4C64-A5BC-95EB8D1DD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1" y="2114550"/>
            <a:ext cx="1743075" cy="2628900"/>
          </a:xfrm>
          <a:prstGeom prst="rect">
            <a:avLst/>
          </a:prstGeom>
        </p:spPr>
      </p:pic>
      <p:sp>
        <p:nvSpPr>
          <p:cNvPr id="10" name="文字方塊 9">
            <a:extLst>
              <a:ext uri="{FF2B5EF4-FFF2-40B4-BE49-F238E27FC236}">
                <a16:creationId xmlns:a16="http://schemas.microsoft.com/office/drawing/2014/main" id="{AD99B7CF-426E-42F2-BAC2-BB4D9DE2F8B6}"/>
              </a:ext>
            </a:extLst>
          </p:cNvPr>
          <p:cNvSpPr txBox="1"/>
          <p:nvPr/>
        </p:nvSpPr>
        <p:spPr>
          <a:xfrm>
            <a:off x="1344630" y="1570557"/>
            <a:ext cx="3434137" cy="369332"/>
          </a:xfrm>
          <a:prstGeom prst="rect">
            <a:avLst/>
          </a:prstGeom>
          <a:noFill/>
        </p:spPr>
        <p:txBody>
          <a:bodyPr wrap="square">
            <a:spAutoFit/>
          </a:bodyPr>
          <a:lstStyle/>
          <a:p>
            <a:pPr algn="ctr" rtl="0"/>
            <a:r>
              <a:rPr lang="en-US" altLang="zh-TW" b="1" i="0" dirty="0">
                <a:solidFill>
                  <a:srgbClr val="000000"/>
                </a:solidFill>
                <a:effectLst/>
                <a:latin typeface="Times New Roman" panose="02020603050405020304" pitchFamily="18" charset="0"/>
                <a:cs typeface="Times New Roman" panose="02020603050405020304" pitchFamily="18" charset="0"/>
              </a:rPr>
              <a:t>Chun Yang Chiu</a:t>
            </a:r>
            <a:endParaRPr lang="en-US" altLang="zh-TW" dirty="0">
              <a:effectLst/>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2353EF78-C27B-4457-BCFA-51948E66A37B}"/>
              </a:ext>
            </a:extLst>
          </p:cNvPr>
          <p:cNvSpPr txBox="1"/>
          <p:nvPr/>
        </p:nvSpPr>
        <p:spPr>
          <a:xfrm>
            <a:off x="7929081" y="1570557"/>
            <a:ext cx="3783458" cy="369332"/>
          </a:xfrm>
          <a:prstGeom prst="rect">
            <a:avLst/>
          </a:prstGeom>
          <a:noFill/>
        </p:spPr>
        <p:txBody>
          <a:bodyPr wrap="square">
            <a:spAutoFit/>
          </a:bodyPr>
          <a:lstStyle/>
          <a:p>
            <a:pPr algn="ctr" rtl="0"/>
            <a:r>
              <a:rPr lang="en-US" altLang="zh-TW" b="1" i="0" dirty="0">
                <a:solidFill>
                  <a:srgbClr val="000000"/>
                </a:solidFill>
                <a:effectLst/>
                <a:latin typeface="Times New Roman" panose="02020603050405020304" pitchFamily="18" charset="0"/>
                <a:cs typeface="Times New Roman" panose="02020603050405020304" pitchFamily="18" charset="0"/>
              </a:rPr>
              <a:t>Sheng-Teng Huang</a:t>
            </a:r>
            <a:endParaRPr lang="en-US" altLang="zh-TW" dirty="0">
              <a:effectLst/>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7250AD60-6872-4C22-A85E-F9A77C817AFE}"/>
              </a:ext>
            </a:extLst>
          </p:cNvPr>
          <p:cNvSpPr txBox="1"/>
          <p:nvPr/>
        </p:nvSpPr>
        <p:spPr>
          <a:xfrm>
            <a:off x="2057103" y="2195354"/>
            <a:ext cx="2869059" cy="3139321"/>
          </a:xfrm>
          <a:prstGeom prst="rect">
            <a:avLst/>
          </a:prstGeom>
          <a:noFill/>
        </p:spPr>
        <p:txBody>
          <a:bodyPr wrap="square">
            <a:spAutoFit/>
          </a:bodyPr>
          <a:lstStyle/>
          <a:p>
            <a:pPr algn="l" rtl="0">
              <a:buFont typeface="Arial" panose="020B0604020202020204" pitchFamily="34" charset="0"/>
              <a:buChar char="•"/>
            </a:pPr>
            <a:r>
              <a:rPr lang="en-US" altLang="zh-TW" b="0" i="0" dirty="0">
                <a:solidFill>
                  <a:srgbClr val="000000"/>
                </a:solidFill>
                <a:effectLst/>
                <a:latin typeface="Times New Roman" panose="02020603050405020304" pitchFamily="18" charset="0"/>
                <a:cs typeface="Times New Roman" panose="02020603050405020304" pitchFamily="18" charset="0"/>
              </a:rPr>
              <a:t>Chun Yang Chiu is a master’s student in the Department of Transportation Science at the College of Maritime Science and Management, National Taiwan Ocean University (NTOU). </a:t>
            </a:r>
            <a:endParaRPr lang="en-US" altLang="zh-TW" dirty="0">
              <a:effectLst/>
              <a:latin typeface="Times New Roman" panose="02020603050405020304" pitchFamily="18" charset="0"/>
              <a:cs typeface="Times New Roman" panose="02020603050405020304" pitchFamily="18" charset="0"/>
            </a:endParaRPr>
          </a:p>
          <a:p>
            <a:pPr algn="l" rtl="0">
              <a:buFont typeface="Arial" panose="020B0604020202020204" pitchFamily="34" charset="0"/>
              <a:buChar char="•"/>
            </a:pPr>
            <a:r>
              <a:rPr lang="en-US" altLang="zh-TW" b="0" i="0" dirty="0">
                <a:solidFill>
                  <a:srgbClr val="000000"/>
                </a:solidFill>
                <a:effectLst/>
                <a:latin typeface="Times New Roman" panose="02020603050405020304" pitchFamily="18" charset="0"/>
                <a:cs typeface="Times New Roman" panose="02020603050405020304" pitchFamily="18" charset="0"/>
              </a:rPr>
              <a:t>He is Sheng Teng Huang’s student. His recent research focused on Smart airports.</a:t>
            </a:r>
            <a:endParaRPr lang="en-US" altLang="zh-TW" dirty="0">
              <a:effectLst/>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153F8C86-E8D6-434C-BC78-9956ABF9C995}"/>
              </a:ext>
            </a:extLst>
          </p:cNvPr>
          <p:cNvSpPr txBox="1"/>
          <p:nvPr/>
        </p:nvSpPr>
        <p:spPr>
          <a:xfrm>
            <a:off x="7929082" y="2114550"/>
            <a:ext cx="4173876" cy="4801314"/>
          </a:xfrm>
          <a:prstGeom prst="rect">
            <a:avLst/>
          </a:prstGeom>
          <a:noFill/>
        </p:spPr>
        <p:txBody>
          <a:bodyPr wrap="square">
            <a:spAutoFit/>
          </a:bodyPr>
          <a:lstStyle/>
          <a:p>
            <a:pPr algn="l" rtl="0"/>
            <a:r>
              <a:rPr lang="en-US" altLang="zh-TW" b="0" i="0" dirty="0">
                <a:solidFill>
                  <a:srgbClr val="000000"/>
                </a:solidFill>
                <a:effectLst/>
                <a:latin typeface="Times New Roman" panose="02020603050405020304" pitchFamily="18" charset="0"/>
                <a:cs typeface="Times New Roman" panose="02020603050405020304" pitchFamily="18" charset="0"/>
              </a:rPr>
              <a:t>• Dr. Sheng Teng Huang is an Associate Professor in the Department of Transportation Science at the College of Maritime Science and Management, National Taiwan Ocean University (NTOU). </a:t>
            </a:r>
            <a:endParaRPr lang="en-US" altLang="zh-TW" dirty="0">
              <a:effectLst/>
              <a:latin typeface="Times New Roman" panose="02020603050405020304" pitchFamily="18" charset="0"/>
              <a:cs typeface="Times New Roman" panose="02020603050405020304" pitchFamily="18" charset="0"/>
            </a:endParaRPr>
          </a:p>
          <a:p>
            <a:pPr algn="l" rtl="0"/>
            <a:r>
              <a:rPr lang="en-US" altLang="zh-TW" b="0" i="0" dirty="0">
                <a:solidFill>
                  <a:srgbClr val="000000"/>
                </a:solidFill>
                <a:effectLst/>
                <a:latin typeface="Times New Roman" panose="02020603050405020304" pitchFamily="18" charset="0"/>
                <a:cs typeface="Times New Roman" panose="02020603050405020304" pitchFamily="18" charset="0"/>
              </a:rPr>
              <a:t>• Prior to his current position, he worked at Inchcape Shipping Service (ISS) in Singapore (stationed at both the Asia Pacific office in Tanjong </a:t>
            </a:r>
            <a:r>
              <a:rPr lang="en-US" altLang="zh-TW" b="0" i="0" dirty="0" err="1">
                <a:solidFill>
                  <a:srgbClr val="000000"/>
                </a:solidFill>
                <a:effectLst/>
                <a:latin typeface="Times New Roman" panose="02020603050405020304" pitchFamily="18" charset="0"/>
                <a:cs typeface="Times New Roman" panose="02020603050405020304" pitchFamily="18" charset="0"/>
              </a:rPr>
              <a:t>Pagar</a:t>
            </a:r>
            <a:r>
              <a:rPr lang="en-US" altLang="zh-TW" b="0" i="0" dirty="0">
                <a:solidFill>
                  <a:srgbClr val="000000"/>
                </a:solidFill>
                <a:effectLst/>
                <a:latin typeface="Times New Roman" panose="02020603050405020304" pitchFamily="18" charset="0"/>
                <a:cs typeface="Times New Roman" panose="02020603050405020304" pitchFamily="18" charset="0"/>
              </a:rPr>
              <a:t>) and the Taipei office. </a:t>
            </a:r>
            <a:endParaRPr lang="en-US" altLang="zh-TW" dirty="0">
              <a:effectLst/>
              <a:latin typeface="Times New Roman" panose="02020603050405020304" pitchFamily="18" charset="0"/>
              <a:cs typeface="Times New Roman" panose="02020603050405020304" pitchFamily="18" charset="0"/>
            </a:endParaRPr>
          </a:p>
          <a:p>
            <a:pPr algn="l" rtl="0"/>
            <a:r>
              <a:rPr lang="en-US" altLang="zh-TW" b="0" i="0" dirty="0">
                <a:solidFill>
                  <a:srgbClr val="000000"/>
                </a:solidFill>
                <a:effectLst/>
                <a:latin typeface="Times New Roman" panose="02020603050405020304" pitchFamily="18" charset="0"/>
                <a:cs typeface="Times New Roman" panose="02020603050405020304" pitchFamily="18" charset="0"/>
              </a:rPr>
              <a:t>• He earned his PhD in maritime logistics from Kobe University, Japan, under the supervision of Professor Yoshida Shigeru. His primary research interests encompass the Japanese shipping industry, logistics, and delivery management. </a:t>
            </a:r>
            <a:endParaRPr lang="en-US" altLang="zh-TW" dirty="0">
              <a:effectLst/>
              <a:latin typeface="Times New Roman" panose="02020603050405020304" pitchFamily="18" charset="0"/>
              <a:cs typeface="Times New Roman" panose="02020603050405020304" pitchFamily="18" charset="0"/>
            </a:endParaRPr>
          </a:p>
        </p:txBody>
      </p:sp>
      <p:pic>
        <p:nvPicPr>
          <p:cNvPr id="9" name="Picture 4" descr="國立臺灣海洋大學">
            <a:extLst>
              <a:ext uri="{FF2B5EF4-FFF2-40B4-BE49-F238E27FC236}">
                <a16:creationId xmlns:a16="http://schemas.microsoft.com/office/drawing/2014/main" id="{ABF77707-4143-416C-B8A1-C313D64DA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EI logo 3rd copy – West East Institute-EDU">
            <a:extLst>
              <a:ext uri="{FF2B5EF4-FFF2-40B4-BE49-F238E27FC236}">
                <a16:creationId xmlns:a16="http://schemas.microsoft.com/office/drawing/2014/main" id="{2ADCB7B3-EDCF-4E31-8F1B-EE75F9F69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6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4">
            <a:extLst>
              <a:ext uri="{FF2B5EF4-FFF2-40B4-BE49-F238E27FC236}">
                <a16:creationId xmlns:a16="http://schemas.microsoft.com/office/drawing/2014/main" id="{9D074B24-4267-4FA1-9E0E-AA5308E38BEE}"/>
              </a:ext>
            </a:extLst>
          </p:cNvPr>
          <p:cNvGraphicFramePr/>
          <p:nvPr>
            <p:extLst>
              <p:ext uri="{D42A27DB-BD31-4B8C-83A1-F6EECF244321}">
                <p14:modId xmlns:p14="http://schemas.microsoft.com/office/powerpoint/2010/main" val="3761554749"/>
              </p:ext>
            </p:extLst>
          </p:nvPr>
        </p:nvGraphicFramePr>
        <p:xfrm>
          <a:off x="1437097" y="1191238"/>
          <a:ext cx="9485369" cy="5666762"/>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方塊 6">
            <a:extLst>
              <a:ext uri="{FF2B5EF4-FFF2-40B4-BE49-F238E27FC236}">
                <a16:creationId xmlns:a16="http://schemas.microsoft.com/office/drawing/2014/main" id="{131E4B29-1396-4AD3-8E51-BDAE365BE8B7}"/>
              </a:ext>
            </a:extLst>
          </p:cNvPr>
          <p:cNvSpPr txBox="1"/>
          <p:nvPr/>
        </p:nvSpPr>
        <p:spPr>
          <a:xfrm>
            <a:off x="3257026" y="1912582"/>
            <a:ext cx="2548156"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Concentrate here</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6C70C3D9-25A0-4AA3-9108-C01811EEDF50}"/>
              </a:ext>
            </a:extLst>
          </p:cNvPr>
          <p:cNvSpPr txBox="1"/>
          <p:nvPr/>
        </p:nvSpPr>
        <p:spPr>
          <a:xfrm>
            <a:off x="8460296" y="1912582"/>
            <a:ext cx="1694577"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Keep up with the good work</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84E59CB3-3166-4C67-A124-11348EAD8B6B}"/>
              </a:ext>
            </a:extLst>
          </p:cNvPr>
          <p:cNvSpPr txBox="1"/>
          <p:nvPr/>
        </p:nvSpPr>
        <p:spPr>
          <a:xfrm>
            <a:off x="2793534" y="5135461"/>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Low Priority</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D1E10EFF-0ABA-4C03-AA79-8CFEBF74D80A}"/>
              </a:ext>
            </a:extLst>
          </p:cNvPr>
          <p:cNvSpPr txBox="1"/>
          <p:nvPr/>
        </p:nvSpPr>
        <p:spPr>
          <a:xfrm>
            <a:off x="8460296" y="5059960"/>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Possible overkill</a:t>
            </a:r>
            <a:endParaRPr lang="zh-TW" altLang="en-US" dirty="0">
              <a:latin typeface="Times New Roman" panose="02020603050405020304" pitchFamily="18" charset="0"/>
              <a:cs typeface="Times New Roman" panose="02020603050405020304" pitchFamily="18" charset="0"/>
            </a:endParaRPr>
          </a:p>
        </p:txBody>
      </p:sp>
      <p:pic>
        <p:nvPicPr>
          <p:cNvPr id="11" name="Picture 4" descr="國立臺灣海洋大學">
            <a:extLst>
              <a:ext uri="{FF2B5EF4-FFF2-40B4-BE49-F238E27FC236}">
                <a16:creationId xmlns:a16="http://schemas.microsoft.com/office/drawing/2014/main" id="{270735BA-858A-45AE-8497-CCF8B6D56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EI logo 3rd copy – West East Institute-EDU">
            <a:extLst>
              <a:ext uri="{FF2B5EF4-FFF2-40B4-BE49-F238E27FC236}">
                <a16:creationId xmlns:a16="http://schemas.microsoft.com/office/drawing/2014/main" id="{571B52CC-6470-4A8C-B4AF-D3DBB9774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2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75B5B3-4B8F-4965-A52A-171B4D05B316}"/>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IPA results -Airlines</a:t>
            </a:r>
            <a:endParaRPr lang="zh-TW" altLang="en-US" dirty="0"/>
          </a:p>
        </p:txBody>
      </p:sp>
      <p:graphicFrame>
        <p:nvGraphicFramePr>
          <p:cNvPr id="4" name="表格 3">
            <a:extLst>
              <a:ext uri="{FF2B5EF4-FFF2-40B4-BE49-F238E27FC236}">
                <a16:creationId xmlns:a16="http://schemas.microsoft.com/office/drawing/2014/main" id="{77C1434E-97F4-4DD3-A061-E2BF621300B3}"/>
              </a:ext>
            </a:extLst>
          </p:cNvPr>
          <p:cNvGraphicFramePr>
            <a:graphicFrameLocks noGrp="1"/>
          </p:cNvGraphicFramePr>
          <p:nvPr>
            <p:extLst>
              <p:ext uri="{D42A27DB-BD31-4B8C-83A1-F6EECF244321}">
                <p14:modId xmlns:p14="http://schemas.microsoft.com/office/powerpoint/2010/main" val="1722279498"/>
              </p:ext>
            </p:extLst>
          </p:nvPr>
        </p:nvGraphicFramePr>
        <p:xfrm>
          <a:off x="279595" y="2001794"/>
          <a:ext cx="5743700" cy="4743918"/>
        </p:xfrm>
        <a:graphic>
          <a:graphicData uri="http://schemas.openxmlformats.org/drawingml/2006/table">
            <a:tbl>
              <a:tblPr>
                <a:tableStyleId>{5940675A-B579-460E-94D1-54222C63F5DA}</a:tableStyleId>
              </a:tblPr>
              <a:tblGrid>
                <a:gridCol w="567693">
                  <a:extLst>
                    <a:ext uri="{9D8B030D-6E8A-4147-A177-3AD203B41FA5}">
                      <a16:colId xmlns:a16="http://schemas.microsoft.com/office/drawing/2014/main" val="3091335503"/>
                    </a:ext>
                  </a:extLst>
                </a:gridCol>
                <a:gridCol w="3305262">
                  <a:extLst>
                    <a:ext uri="{9D8B030D-6E8A-4147-A177-3AD203B41FA5}">
                      <a16:colId xmlns:a16="http://schemas.microsoft.com/office/drawing/2014/main" val="3979903441"/>
                    </a:ext>
                  </a:extLst>
                </a:gridCol>
                <a:gridCol w="956345">
                  <a:extLst>
                    <a:ext uri="{9D8B030D-6E8A-4147-A177-3AD203B41FA5}">
                      <a16:colId xmlns:a16="http://schemas.microsoft.com/office/drawing/2014/main" val="220862367"/>
                    </a:ext>
                  </a:extLst>
                </a:gridCol>
                <a:gridCol w="914400">
                  <a:extLst>
                    <a:ext uri="{9D8B030D-6E8A-4147-A177-3AD203B41FA5}">
                      <a16:colId xmlns:a16="http://schemas.microsoft.com/office/drawing/2014/main" val="1661299453"/>
                    </a:ext>
                  </a:extLst>
                </a:gridCol>
              </a:tblGrid>
              <a:tr h="366980">
                <a:tc>
                  <a:txBody>
                    <a:bodyPr/>
                    <a:lstStyle/>
                    <a:p>
                      <a:r>
                        <a:rPr lang="en-US" sz="1400">
                          <a:latin typeface="Times New Roman" panose="02020603050405020304" pitchFamily="18" charset="0"/>
                          <a:cs typeface="Times New Roman" panose="02020603050405020304" pitchFamily="18" charset="0"/>
                        </a:rPr>
                        <a:t>Rank</a:t>
                      </a:r>
                    </a:p>
                  </a:txBody>
                  <a:tcPr marL="52426" marR="52426" marT="26213" marB="26213" anchor="ctr"/>
                </a:tc>
                <a:tc>
                  <a:txBody>
                    <a:bodyPr/>
                    <a:lstStyle/>
                    <a:p>
                      <a:r>
                        <a:rPr lang="en-US" sz="1400">
                          <a:latin typeface="Times New Roman" panose="02020603050405020304" pitchFamily="18" charset="0"/>
                          <a:cs typeface="Times New Roman" panose="02020603050405020304" pitchFamily="18" charset="0"/>
                        </a:rPr>
                        <a:t>Smart Airport Service Attributes</a:t>
                      </a:r>
                    </a:p>
                  </a:txBody>
                  <a:tcPr marL="52426" marR="52426" marT="26213" marB="26213" anchor="ctr"/>
                </a:tc>
                <a:tc>
                  <a:txBody>
                    <a:bodyPr/>
                    <a:lstStyle/>
                    <a:p>
                      <a:r>
                        <a:rPr lang="en-US" sz="1400">
                          <a:latin typeface="Times New Roman" panose="02020603050405020304" pitchFamily="18" charset="0"/>
                          <a:cs typeface="Times New Roman" panose="02020603050405020304" pitchFamily="18" charset="0"/>
                        </a:rPr>
                        <a:t>Mean</a:t>
                      </a:r>
                    </a:p>
                  </a:txBody>
                  <a:tcPr marL="52426" marR="52426" marT="26213" marB="26213" anchor="ctr"/>
                </a:tc>
                <a:tc>
                  <a:txBody>
                    <a:bodyPr/>
                    <a:lstStyle/>
                    <a:p>
                      <a:r>
                        <a:rPr lang="en-US" sz="1400" dirty="0">
                          <a:latin typeface="Times New Roman" panose="02020603050405020304" pitchFamily="18" charset="0"/>
                          <a:cs typeface="Times New Roman" panose="02020603050405020304" pitchFamily="18" charset="0"/>
                        </a:rPr>
                        <a:t>Standard Deviation</a:t>
                      </a:r>
                    </a:p>
                  </a:txBody>
                  <a:tcPr marL="52426" marR="52426" marT="26213" marB="26213" anchor="ctr"/>
                </a:tc>
                <a:extLst>
                  <a:ext uri="{0D108BD9-81ED-4DB2-BD59-A6C34878D82A}">
                    <a16:rowId xmlns:a16="http://schemas.microsoft.com/office/drawing/2014/main" val="8046479"/>
                  </a:ext>
                </a:extLst>
              </a:tr>
              <a:tr h="366980">
                <a:tc>
                  <a:txBody>
                    <a:bodyPr/>
                    <a:lstStyle/>
                    <a:p>
                      <a:r>
                        <a:rPr lang="en-US" altLang="zh-TW" sz="1400" dirty="0">
                          <a:latin typeface="Times New Roman" panose="02020603050405020304" pitchFamily="18" charset="0"/>
                          <a:cs typeface="Times New Roman" panose="02020603050405020304" pitchFamily="18" charset="0"/>
                        </a:rPr>
                        <a:t>1</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Safe and Expedited Operations</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4.700</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0.49</a:t>
                      </a:r>
                    </a:p>
                  </a:txBody>
                  <a:tcPr marL="52426" marR="52426" marT="26213" marB="26213" anchor="ctr"/>
                </a:tc>
                <a:extLst>
                  <a:ext uri="{0D108BD9-81ED-4DB2-BD59-A6C34878D82A}">
                    <a16:rowId xmlns:a16="http://schemas.microsoft.com/office/drawing/2014/main" val="3971182847"/>
                  </a:ext>
                </a:extLst>
              </a:tr>
              <a:tr h="524258">
                <a:tc>
                  <a:txBody>
                    <a:bodyPr/>
                    <a:lstStyle/>
                    <a:p>
                      <a:r>
                        <a:rPr lang="en-US" altLang="zh-TW" sz="1400">
                          <a:latin typeface="Times New Roman" panose="02020603050405020304" pitchFamily="18" charset="0"/>
                          <a:cs typeface="Times New Roman" panose="02020603050405020304" pitchFamily="18" charset="0"/>
                        </a:rPr>
                        <a:t>2</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Aircraft Maintenance and Logistics Support Capabilities</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4.314</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0.60</a:t>
                      </a:r>
                    </a:p>
                  </a:txBody>
                  <a:tcPr marL="52426" marR="52426" marT="26213" marB="26213" anchor="ctr"/>
                </a:tc>
                <a:extLst>
                  <a:ext uri="{0D108BD9-81ED-4DB2-BD59-A6C34878D82A}">
                    <a16:rowId xmlns:a16="http://schemas.microsoft.com/office/drawing/2014/main" val="1256733916"/>
                  </a:ext>
                </a:extLst>
              </a:tr>
              <a:tr h="366980">
                <a:tc>
                  <a:txBody>
                    <a:bodyPr/>
                    <a:lstStyle/>
                    <a:p>
                      <a:r>
                        <a:rPr lang="en-US" altLang="zh-TW" sz="1400">
                          <a:latin typeface="Times New Roman" panose="02020603050405020304" pitchFamily="18" charset="0"/>
                          <a:cs typeface="Times New Roman" panose="02020603050405020304" pitchFamily="18" charset="0"/>
                        </a:rPr>
                        <a:t>3</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Flexibility in Flight Slot Allocation</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4.271</a:t>
                      </a:r>
                    </a:p>
                  </a:txBody>
                  <a:tcPr marL="52426" marR="52426" marT="26213" marB="26213" anchor="ctr"/>
                </a:tc>
                <a:tc>
                  <a:txBody>
                    <a:bodyPr/>
                    <a:lstStyle/>
                    <a:p>
                      <a:r>
                        <a:rPr lang="en-US" altLang="zh-TW" sz="1400" dirty="0">
                          <a:latin typeface="Times New Roman" panose="02020603050405020304" pitchFamily="18" charset="0"/>
                          <a:cs typeface="Times New Roman" panose="02020603050405020304" pitchFamily="18" charset="0"/>
                        </a:rPr>
                        <a:t>0.59</a:t>
                      </a:r>
                    </a:p>
                  </a:txBody>
                  <a:tcPr marL="52426" marR="52426" marT="26213" marB="26213" anchor="ctr"/>
                </a:tc>
                <a:extLst>
                  <a:ext uri="{0D108BD9-81ED-4DB2-BD59-A6C34878D82A}">
                    <a16:rowId xmlns:a16="http://schemas.microsoft.com/office/drawing/2014/main" val="3018342458"/>
                  </a:ext>
                </a:extLst>
              </a:tr>
              <a:tr h="524258">
                <a:tc>
                  <a:txBody>
                    <a:bodyPr/>
                    <a:lstStyle/>
                    <a:p>
                      <a:r>
                        <a:rPr lang="en-US" altLang="zh-TW" sz="1400">
                          <a:latin typeface="Times New Roman" panose="02020603050405020304" pitchFamily="18" charset="0"/>
                          <a:cs typeface="Times New Roman" panose="02020603050405020304" pitchFamily="18" charset="0"/>
                        </a:rPr>
                        <a:t>4</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High-Efficiency Ticketing and Gate Management Processes</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4.143</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0.57</a:t>
                      </a:r>
                    </a:p>
                  </a:txBody>
                  <a:tcPr marL="52426" marR="52426" marT="26213" marB="26213" anchor="ctr"/>
                </a:tc>
                <a:extLst>
                  <a:ext uri="{0D108BD9-81ED-4DB2-BD59-A6C34878D82A}">
                    <a16:rowId xmlns:a16="http://schemas.microsoft.com/office/drawing/2014/main" val="1741034533"/>
                  </a:ext>
                </a:extLst>
              </a:tr>
              <a:tr h="524258">
                <a:tc>
                  <a:txBody>
                    <a:bodyPr/>
                    <a:lstStyle/>
                    <a:p>
                      <a:r>
                        <a:rPr lang="en-US" altLang="zh-TW" sz="1400">
                          <a:latin typeface="Times New Roman" panose="02020603050405020304" pitchFamily="18" charset="0"/>
                          <a:cs typeface="Times New Roman" panose="02020603050405020304" pitchFamily="18" charset="0"/>
                        </a:rPr>
                        <a:t>5</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Airside Infrastructure Standards and Availability</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4.057</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0.80</a:t>
                      </a:r>
                    </a:p>
                  </a:txBody>
                  <a:tcPr marL="52426" marR="52426" marT="26213" marB="26213" anchor="ctr"/>
                </a:tc>
                <a:extLst>
                  <a:ext uri="{0D108BD9-81ED-4DB2-BD59-A6C34878D82A}">
                    <a16:rowId xmlns:a16="http://schemas.microsoft.com/office/drawing/2014/main" val="136161057"/>
                  </a:ext>
                </a:extLst>
              </a:tr>
              <a:tr h="366980">
                <a:tc>
                  <a:txBody>
                    <a:bodyPr/>
                    <a:lstStyle/>
                    <a:p>
                      <a:r>
                        <a:rPr lang="en-US" altLang="zh-TW" sz="1400">
                          <a:latin typeface="Times New Roman" panose="02020603050405020304" pitchFamily="18" charset="0"/>
                          <a:cs typeface="Times New Roman" panose="02020603050405020304" pitchFamily="18" charset="0"/>
                        </a:rPr>
                        <a:t>6</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Efficient Baggage Handling</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4.043</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0.62</a:t>
                      </a:r>
                    </a:p>
                  </a:txBody>
                  <a:tcPr marL="52426" marR="52426" marT="26213" marB="26213" anchor="ctr"/>
                </a:tc>
                <a:extLst>
                  <a:ext uri="{0D108BD9-81ED-4DB2-BD59-A6C34878D82A}">
                    <a16:rowId xmlns:a16="http://schemas.microsoft.com/office/drawing/2014/main" val="3164030647"/>
                  </a:ext>
                </a:extLst>
              </a:tr>
              <a:tr h="209703">
                <a:tc>
                  <a:txBody>
                    <a:bodyPr/>
                    <a:lstStyle/>
                    <a:p>
                      <a:r>
                        <a:rPr lang="en-US" altLang="zh-TW" sz="1400">
                          <a:latin typeface="Times New Roman" panose="02020603050405020304" pitchFamily="18" charset="0"/>
                          <a:cs typeface="Times New Roman" panose="02020603050405020304" pitchFamily="18" charset="0"/>
                        </a:rPr>
                        <a:t>7</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Operator Responsiveness</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3.957</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0.67</a:t>
                      </a:r>
                    </a:p>
                  </a:txBody>
                  <a:tcPr marL="52426" marR="52426" marT="26213" marB="26213" anchor="ctr"/>
                </a:tc>
                <a:extLst>
                  <a:ext uri="{0D108BD9-81ED-4DB2-BD59-A6C34878D82A}">
                    <a16:rowId xmlns:a16="http://schemas.microsoft.com/office/drawing/2014/main" val="1567328503"/>
                  </a:ext>
                </a:extLst>
              </a:tr>
              <a:tr h="366980">
                <a:tc>
                  <a:txBody>
                    <a:bodyPr/>
                    <a:lstStyle/>
                    <a:p>
                      <a:r>
                        <a:rPr lang="en-US" altLang="zh-TW" sz="1400">
                          <a:latin typeface="Times New Roman" panose="02020603050405020304" pitchFamily="18" charset="0"/>
                          <a:cs typeface="Times New Roman" panose="02020603050405020304" pitchFamily="18" charset="0"/>
                        </a:rPr>
                        <a:t>8</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Real-time Information Exchange and Sharing</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3.943</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0.78</a:t>
                      </a:r>
                    </a:p>
                  </a:txBody>
                  <a:tcPr marL="52426" marR="52426" marT="26213" marB="26213" anchor="ctr"/>
                </a:tc>
                <a:extLst>
                  <a:ext uri="{0D108BD9-81ED-4DB2-BD59-A6C34878D82A}">
                    <a16:rowId xmlns:a16="http://schemas.microsoft.com/office/drawing/2014/main" val="2990705663"/>
                  </a:ext>
                </a:extLst>
              </a:tr>
              <a:tr h="366980">
                <a:tc>
                  <a:txBody>
                    <a:bodyPr/>
                    <a:lstStyle/>
                    <a:p>
                      <a:r>
                        <a:rPr lang="en-US" altLang="zh-TW" sz="1400">
                          <a:latin typeface="Times New Roman" panose="02020603050405020304" pitchFamily="18" charset="0"/>
                          <a:cs typeface="Times New Roman" panose="02020603050405020304" pitchFamily="18" charset="0"/>
                        </a:rPr>
                        <a:t>9</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Enhancing Overall Airport Operational Efficiency</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3.943</a:t>
                      </a: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0.72</a:t>
                      </a:r>
                    </a:p>
                  </a:txBody>
                  <a:tcPr marL="52426" marR="52426" marT="26213" marB="26213" anchor="ctr"/>
                </a:tc>
                <a:extLst>
                  <a:ext uri="{0D108BD9-81ED-4DB2-BD59-A6C34878D82A}">
                    <a16:rowId xmlns:a16="http://schemas.microsoft.com/office/drawing/2014/main" val="1913980600"/>
                  </a:ext>
                </a:extLst>
              </a:tr>
              <a:tr h="366980">
                <a:tc>
                  <a:txBody>
                    <a:bodyPr/>
                    <a:lstStyle/>
                    <a:p>
                      <a:r>
                        <a:rPr lang="en-US" altLang="zh-TW" sz="1400">
                          <a:latin typeface="Times New Roman" panose="02020603050405020304" pitchFamily="18" charset="0"/>
                          <a:cs typeface="Times New Roman" panose="02020603050405020304" pitchFamily="18" charset="0"/>
                        </a:rPr>
                        <a:t>10</a:t>
                      </a:r>
                    </a:p>
                  </a:txBody>
                  <a:tcPr marL="52426" marR="52426" marT="26213" marB="26213" anchor="ctr"/>
                </a:tc>
                <a:tc>
                  <a:txBody>
                    <a:bodyPr/>
                    <a:lstStyle/>
                    <a:p>
                      <a:r>
                        <a:rPr lang="en-US" sz="1400" b="1">
                          <a:latin typeface="Times New Roman" panose="02020603050405020304" pitchFamily="18" charset="0"/>
                          <a:cs typeface="Times New Roman" panose="02020603050405020304" pitchFamily="18" charset="0"/>
                        </a:rPr>
                        <a:t>Reduction of Service Fees and Charges</a:t>
                      </a:r>
                      <a:endParaRPr lang="en-US" sz="1400">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latin typeface="Times New Roman" panose="02020603050405020304" pitchFamily="18" charset="0"/>
                          <a:cs typeface="Times New Roman" panose="02020603050405020304" pitchFamily="18" charset="0"/>
                        </a:rPr>
                        <a:t>3.229</a:t>
                      </a:r>
                    </a:p>
                  </a:txBody>
                  <a:tcPr marL="52426" marR="52426" marT="26213" marB="26213" anchor="ctr"/>
                </a:tc>
                <a:tc>
                  <a:txBody>
                    <a:bodyPr/>
                    <a:lstStyle/>
                    <a:p>
                      <a:r>
                        <a:rPr lang="en-US" altLang="zh-TW" sz="1400" dirty="0">
                          <a:latin typeface="Times New Roman" panose="02020603050405020304" pitchFamily="18" charset="0"/>
                          <a:cs typeface="Times New Roman" panose="02020603050405020304" pitchFamily="18" charset="0"/>
                        </a:rPr>
                        <a:t>0.90</a:t>
                      </a:r>
                    </a:p>
                  </a:txBody>
                  <a:tcPr marL="52426" marR="52426" marT="26213" marB="26213" anchor="ctr"/>
                </a:tc>
                <a:extLst>
                  <a:ext uri="{0D108BD9-81ED-4DB2-BD59-A6C34878D82A}">
                    <a16:rowId xmlns:a16="http://schemas.microsoft.com/office/drawing/2014/main" val="563318142"/>
                  </a:ext>
                </a:extLst>
              </a:tr>
            </a:tbl>
          </a:graphicData>
        </a:graphic>
      </p:graphicFrame>
      <p:graphicFrame>
        <p:nvGraphicFramePr>
          <p:cNvPr id="5" name="表格 4">
            <a:extLst>
              <a:ext uri="{FF2B5EF4-FFF2-40B4-BE49-F238E27FC236}">
                <a16:creationId xmlns:a16="http://schemas.microsoft.com/office/drawing/2014/main" id="{B05BAD74-1174-4305-94FC-07E3F6895F1B}"/>
              </a:ext>
            </a:extLst>
          </p:cNvPr>
          <p:cNvGraphicFramePr>
            <a:graphicFrameLocks noGrp="1"/>
          </p:cNvGraphicFramePr>
          <p:nvPr>
            <p:extLst>
              <p:ext uri="{D42A27DB-BD31-4B8C-83A1-F6EECF244321}">
                <p14:modId xmlns:p14="http://schemas.microsoft.com/office/powerpoint/2010/main" val="2975346442"/>
              </p:ext>
            </p:extLst>
          </p:nvPr>
        </p:nvGraphicFramePr>
        <p:xfrm>
          <a:off x="6168707" y="2001794"/>
          <a:ext cx="5819202" cy="4856084"/>
        </p:xfrm>
        <a:graphic>
          <a:graphicData uri="http://schemas.openxmlformats.org/drawingml/2006/table">
            <a:tbl>
              <a:tblPr>
                <a:tableStyleId>{5940675A-B579-460E-94D1-54222C63F5DA}</a:tableStyleId>
              </a:tblPr>
              <a:tblGrid>
                <a:gridCol w="612719">
                  <a:extLst>
                    <a:ext uri="{9D8B030D-6E8A-4147-A177-3AD203B41FA5}">
                      <a16:colId xmlns:a16="http://schemas.microsoft.com/office/drawing/2014/main" val="1106014600"/>
                    </a:ext>
                  </a:extLst>
                </a:gridCol>
                <a:gridCol w="3052613">
                  <a:extLst>
                    <a:ext uri="{9D8B030D-6E8A-4147-A177-3AD203B41FA5}">
                      <a16:colId xmlns:a16="http://schemas.microsoft.com/office/drawing/2014/main" val="3328589212"/>
                    </a:ext>
                  </a:extLst>
                </a:gridCol>
                <a:gridCol w="987848">
                  <a:extLst>
                    <a:ext uri="{9D8B030D-6E8A-4147-A177-3AD203B41FA5}">
                      <a16:colId xmlns:a16="http://schemas.microsoft.com/office/drawing/2014/main" val="4028882976"/>
                    </a:ext>
                  </a:extLst>
                </a:gridCol>
                <a:gridCol w="1166022">
                  <a:extLst>
                    <a:ext uri="{9D8B030D-6E8A-4147-A177-3AD203B41FA5}">
                      <a16:colId xmlns:a16="http://schemas.microsoft.com/office/drawing/2014/main" val="3915617973"/>
                    </a:ext>
                  </a:extLst>
                </a:gridCol>
              </a:tblGrid>
              <a:tr h="366980">
                <a:tc>
                  <a:txBody>
                    <a:bodyPr/>
                    <a:lstStyle/>
                    <a:p>
                      <a:r>
                        <a:rPr lang="en-US" sz="1400" b="1">
                          <a:effectLst/>
                          <a:latin typeface="Times New Roman" panose="02020603050405020304" pitchFamily="18" charset="0"/>
                          <a:cs typeface="Times New Roman" panose="02020603050405020304" pitchFamily="18" charset="0"/>
                        </a:rPr>
                        <a:t>Rank</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Smart Airport Service Attributes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Mean</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sz="1400" b="1" dirty="0">
                          <a:effectLst/>
                          <a:latin typeface="Times New Roman" panose="02020603050405020304" pitchFamily="18" charset="0"/>
                          <a:cs typeface="Times New Roman" panose="02020603050405020304" pitchFamily="18" charset="0"/>
                        </a:rPr>
                        <a:t>Standard Deviation</a:t>
                      </a:r>
                      <a:endParaRPr lang="en-US" sz="1400" dirty="0">
                        <a:effectLst/>
                        <a:latin typeface="Times New Roman" panose="02020603050405020304" pitchFamily="18" charset="0"/>
                        <a:cs typeface="Times New Roman" panose="02020603050405020304" pitchFamily="18" charset="0"/>
                      </a:endParaRPr>
                    </a:p>
                  </a:txBody>
                  <a:tcPr marL="52426" marR="52426" marT="26213" marB="26213" anchor="ctr"/>
                </a:tc>
                <a:extLst>
                  <a:ext uri="{0D108BD9-81ED-4DB2-BD59-A6C34878D82A}">
                    <a16:rowId xmlns:a16="http://schemas.microsoft.com/office/drawing/2014/main" val="2819263735"/>
                  </a:ext>
                </a:extLst>
              </a:tr>
              <a:tr h="366980">
                <a:tc>
                  <a:txBody>
                    <a:bodyPr/>
                    <a:lstStyle/>
                    <a:p>
                      <a:r>
                        <a:rPr lang="en-US" altLang="zh-TW" sz="1400">
                          <a:effectLst/>
                          <a:latin typeface="Times New Roman" panose="02020603050405020304" pitchFamily="18" charset="0"/>
                          <a:cs typeface="Times New Roman" panose="02020603050405020304" pitchFamily="18" charset="0"/>
                        </a:rPr>
                        <a:t>1</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Safe and Expedited Operations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4.243</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0.49</a:t>
                      </a:r>
                    </a:p>
                  </a:txBody>
                  <a:tcPr marL="52426" marR="52426" marT="26213" marB="26213" anchor="ctr"/>
                </a:tc>
                <a:extLst>
                  <a:ext uri="{0D108BD9-81ED-4DB2-BD59-A6C34878D82A}">
                    <a16:rowId xmlns:a16="http://schemas.microsoft.com/office/drawing/2014/main" val="1611478903"/>
                  </a:ext>
                </a:extLst>
              </a:tr>
              <a:tr h="524258">
                <a:tc>
                  <a:txBody>
                    <a:bodyPr/>
                    <a:lstStyle/>
                    <a:p>
                      <a:r>
                        <a:rPr lang="en-US" altLang="zh-TW" sz="1400">
                          <a:effectLst/>
                          <a:latin typeface="Times New Roman" panose="02020603050405020304" pitchFamily="18" charset="0"/>
                          <a:cs typeface="Times New Roman" panose="02020603050405020304" pitchFamily="18" charset="0"/>
                        </a:rPr>
                        <a:t>2</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Aircraft Maintenance and Logistics Support Capabilities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4.129</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0.59</a:t>
                      </a:r>
                    </a:p>
                  </a:txBody>
                  <a:tcPr marL="52426" marR="52426" marT="26213" marB="26213" anchor="ctr"/>
                </a:tc>
                <a:extLst>
                  <a:ext uri="{0D108BD9-81ED-4DB2-BD59-A6C34878D82A}">
                    <a16:rowId xmlns:a16="http://schemas.microsoft.com/office/drawing/2014/main" val="3590078102"/>
                  </a:ext>
                </a:extLst>
              </a:tr>
              <a:tr h="524258">
                <a:tc>
                  <a:txBody>
                    <a:bodyPr/>
                    <a:lstStyle/>
                    <a:p>
                      <a:r>
                        <a:rPr lang="en-US" altLang="zh-TW" sz="1400">
                          <a:effectLst/>
                          <a:latin typeface="Times New Roman" panose="02020603050405020304" pitchFamily="18" charset="0"/>
                          <a:cs typeface="Times New Roman" panose="02020603050405020304" pitchFamily="18" charset="0"/>
                        </a:rPr>
                        <a:t>3</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Airside Infrastructure Standards and Availability</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4.057</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0.54</a:t>
                      </a:r>
                    </a:p>
                  </a:txBody>
                  <a:tcPr marL="52426" marR="52426" marT="26213" marB="26213" anchor="ctr"/>
                </a:tc>
                <a:extLst>
                  <a:ext uri="{0D108BD9-81ED-4DB2-BD59-A6C34878D82A}">
                    <a16:rowId xmlns:a16="http://schemas.microsoft.com/office/drawing/2014/main" val="3164904921"/>
                  </a:ext>
                </a:extLst>
              </a:tr>
              <a:tr h="366980">
                <a:tc>
                  <a:txBody>
                    <a:bodyPr/>
                    <a:lstStyle/>
                    <a:p>
                      <a:r>
                        <a:rPr lang="en-US" altLang="zh-TW" sz="1400">
                          <a:effectLst/>
                          <a:latin typeface="Times New Roman" panose="02020603050405020304" pitchFamily="18" charset="0"/>
                          <a:cs typeface="Times New Roman" panose="02020603050405020304" pitchFamily="18" charset="0"/>
                        </a:rPr>
                        <a:t>4</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Efficient Baggage Handling</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4.029</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0.59</a:t>
                      </a:r>
                    </a:p>
                  </a:txBody>
                  <a:tcPr marL="52426" marR="52426" marT="26213" marB="26213" anchor="ctr"/>
                </a:tc>
                <a:extLst>
                  <a:ext uri="{0D108BD9-81ED-4DB2-BD59-A6C34878D82A}">
                    <a16:rowId xmlns:a16="http://schemas.microsoft.com/office/drawing/2014/main" val="887800724"/>
                  </a:ext>
                </a:extLst>
              </a:tr>
              <a:tr h="366980">
                <a:tc>
                  <a:txBody>
                    <a:bodyPr/>
                    <a:lstStyle/>
                    <a:p>
                      <a:r>
                        <a:rPr lang="en-US" altLang="zh-TW" sz="1400">
                          <a:effectLst/>
                          <a:latin typeface="Times New Roman" panose="02020603050405020304" pitchFamily="18" charset="0"/>
                          <a:cs typeface="Times New Roman" panose="02020603050405020304" pitchFamily="18" charset="0"/>
                        </a:rPr>
                        <a:t>5</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Flexibility in Flight Slot Allocation</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4.000</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0.61</a:t>
                      </a:r>
                    </a:p>
                  </a:txBody>
                  <a:tcPr marL="52426" marR="52426" marT="26213" marB="26213" anchor="ctr"/>
                </a:tc>
                <a:extLst>
                  <a:ext uri="{0D108BD9-81ED-4DB2-BD59-A6C34878D82A}">
                    <a16:rowId xmlns:a16="http://schemas.microsoft.com/office/drawing/2014/main" val="2272906751"/>
                  </a:ext>
                </a:extLst>
              </a:tr>
              <a:tr h="524258">
                <a:tc>
                  <a:txBody>
                    <a:bodyPr/>
                    <a:lstStyle/>
                    <a:p>
                      <a:r>
                        <a:rPr lang="en-US" altLang="zh-TW" sz="1400">
                          <a:effectLst/>
                          <a:latin typeface="Times New Roman" panose="02020603050405020304" pitchFamily="18" charset="0"/>
                          <a:cs typeface="Times New Roman" panose="02020603050405020304" pitchFamily="18" charset="0"/>
                        </a:rPr>
                        <a:t>6</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High-Efficiency Ticketing and Gate Management Processes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3.843</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0.65</a:t>
                      </a:r>
                    </a:p>
                  </a:txBody>
                  <a:tcPr marL="52426" marR="52426" marT="26213" marB="26213" anchor="ctr"/>
                </a:tc>
                <a:extLst>
                  <a:ext uri="{0D108BD9-81ED-4DB2-BD59-A6C34878D82A}">
                    <a16:rowId xmlns:a16="http://schemas.microsoft.com/office/drawing/2014/main" val="699571491"/>
                  </a:ext>
                </a:extLst>
              </a:tr>
              <a:tr h="366980">
                <a:tc>
                  <a:txBody>
                    <a:bodyPr/>
                    <a:lstStyle/>
                    <a:p>
                      <a:r>
                        <a:rPr lang="en-US" altLang="zh-TW" sz="1400">
                          <a:effectLst/>
                          <a:latin typeface="Times New Roman" panose="02020603050405020304" pitchFamily="18" charset="0"/>
                          <a:cs typeface="Times New Roman" panose="02020603050405020304" pitchFamily="18" charset="0"/>
                        </a:rPr>
                        <a:t>7</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Enhancing Overall Airport Operational Efficiency</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3.729</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0.61</a:t>
                      </a:r>
                    </a:p>
                  </a:txBody>
                  <a:tcPr marL="52426" marR="52426" marT="26213" marB="26213" anchor="ctr"/>
                </a:tc>
                <a:extLst>
                  <a:ext uri="{0D108BD9-81ED-4DB2-BD59-A6C34878D82A}">
                    <a16:rowId xmlns:a16="http://schemas.microsoft.com/office/drawing/2014/main" val="3949703614"/>
                  </a:ext>
                </a:extLst>
              </a:tr>
              <a:tr h="366980">
                <a:tc>
                  <a:txBody>
                    <a:bodyPr/>
                    <a:lstStyle/>
                    <a:p>
                      <a:r>
                        <a:rPr lang="en-US" altLang="zh-TW" sz="1400">
                          <a:effectLst/>
                          <a:latin typeface="Times New Roman" panose="02020603050405020304" pitchFamily="18" charset="0"/>
                          <a:cs typeface="Times New Roman" panose="02020603050405020304" pitchFamily="18" charset="0"/>
                        </a:rPr>
                        <a:t>8</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Real-time Information Exchange and Sharing</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3.657</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0.68</a:t>
                      </a:r>
                    </a:p>
                  </a:txBody>
                  <a:tcPr marL="52426" marR="52426" marT="26213" marB="26213" anchor="ctr"/>
                </a:tc>
                <a:extLst>
                  <a:ext uri="{0D108BD9-81ED-4DB2-BD59-A6C34878D82A}">
                    <a16:rowId xmlns:a16="http://schemas.microsoft.com/office/drawing/2014/main" val="1720101608"/>
                  </a:ext>
                </a:extLst>
              </a:tr>
              <a:tr h="209703">
                <a:tc>
                  <a:txBody>
                    <a:bodyPr/>
                    <a:lstStyle/>
                    <a:p>
                      <a:r>
                        <a:rPr lang="en-US" altLang="zh-TW" sz="1400">
                          <a:effectLst/>
                          <a:latin typeface="Times New Roman" panose="02020603050405020304" pitchFamily="18" charset="0"/>
                          <a:cs typeface="Times New Roman" panose="02020603050405020304" pitchFamily="18" charset="0"/>
                        </a:rPr>
                        <a:t>9</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Operator Responsiveness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3.586</a:t>
                      </a: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0.63</a:t>
                      </a:r>
                    </a:p>
                  </a:txBody>
                  <a:tcPr marL="52426" marR="52426" marT="26213" marB="26213" anchor="ctr"/>
                </a:tc>
                <a:extLst>
                  <a:ext uri="{0D108BD9-81ED-4DB2-BD59-A6C34878D82A}">
                    <a16:rowId xmlns:a16="http://schemas.microsoft.com/office/drawing/2014/main" val="2626859330"/>
                  </a:ext>
                </a:extLst>
              </a:tr>
              <a:tr h="366980">
                <a:tc>
                  <a:txBody>
                    <a:bodyPr/>
                    <a:lstStyle/>
                    <a:p>
                      <a:r>
                        <a:rPr lang="en-US" altLang="zh-TW" sz="1400">
                          <a:effectLst/>
                          <a:latin typeface="Times New Roman" panose="02020603050405020304" pitchFamily="18" charset="0"/>
                          <a:cs typeface="Times New Roman" panose="02020603050405020304" pitchFamily="18" charset="0"/>
                        </a:rPr>
                        <a:t>10</a:t>
                      </a:r>
                    </a:p>
                  </a:txBody>
                  <a:tcPr marL="52426" marR="52426" marT="26213" marB="26213" anchor="ctr"/>
                </a:tc>
                <a:tc>
                  <a:txBody>
                    <a:bodyPr/>
                    <a:lstStyle/>
                    <a:p>
                      <a:r>
                        <a:rPr lang="en-US" sz="1400" b="1">
                          <a:effectLst/>
                          <a:latin typeface="Times New Roman" panose="02020603050405020304" pitchFamily="18" charset="0"/>
                          <a:cs typeface="Times New Roman" panose="02020603050405020304" pitchFamily="18" charset="0"/>
                        </a:rPr>
                        <a:t>Reduction of Service Fees and Charges</a:t>
                      </a:r>
                      <a:endParaRPr lang="en-US" sz="1400">
                        <a:effectLst/>
                        <a:latin typeface="Times New Roman" panose="02020603050405020304" pitchFamily="18" charset="0"/>
                        <a:cs typeface="Times New Roman" panose="02020603050405020304" pitchFamily="18" charset="0"/>
                      </a:endParaRPr>
                    </a:p>
                  </a:txBody>
                  <a:tcPr marL="52426" marR="52426" marT="26213" marB="26213" anchor="ctr"/>
                </a:tc>
                <a:tc>
                  <a:txBody>
                    <a:bodyPr/>
                    <a:lstStyle/>
                    <a:p>
                      <a:r>
                        <a:rPr lang="en-US" altLang="zh-TW" sz="1400">
                          <a:effectLst/>
                          <a:latin typeface="Times New Roman" panose="02020603050405020304" pitchFamily="18" charset="0"/>
                          <a:cs typeface="Times New Roman" panose="02020603050405020304" pitchFamily="18" charset="0"/>
                        </a:rPr>
                        <a:t>3.414</a:t>
                      </a:r>
                    </a:p>
                  </a:txBody>
                  <a:tcPr marL="52426" marR="52426" marT="26213" marB="26213" anchor="ctr"/>
                </a:tc>
                <a:tc>
                  <a:txBody>
                    <a:bodyPr/>
                    <a:lstStyle/>
                    <a:p>
                      <a:r>
                        <a:rPr lang="en-US" altLang="zh-TW" sz="1400" dirty="0">
                          <a:effectLst/>
                          <a:latin typeface="Times New Roman" panose="02020603050405020304" pitchFamily="18" charset="0"/>
                          <a:cs typeface="Times New Roman" panose="02020603050405020304" pitchFamily="18" charset="0"/>
                        </a:rPr>
                        <a:t>0.71</a:t>
                      </a:r>
                    </a:p>
                  </a:txBody>
                  <a:tcPr marL="52426" marR="52426" marT="26213" marB="26213" anchor="ctr"/>
                </a:tc>
                <a:extLst>
                  <a:ext uri="{0D108BD9-81ED-4DB2-BD59-A6C34878D82A}">
                    <a16:rowId xmlns:a16="http://schemas.microsoft.com/office/drawing/2014/main" val="4281500709"/>
                  </a:ext>
                </a:extLst>
              </a:tr>
            </a:tbl>
          </a:graphicData>
        </a:graphic>
      </p:graphicFrame>
      <p:sp>
        <p:nvSpPr>
          <p:cNvPr id="6" name="文字方塊 5">
            <a:extLst>
              <a:ext uri="{FF2B5EF4-FFF2-40B4-BE49-F238E27FC236}">
                <a16:creationId xmlns:a16="http://schemas.microsoft.com/office/drawing/2014/main" id="{28460B64-A785-4DC6-8129-1E0617C56327}"/>
              </a:ext>
            </a:extLst>
          </p:cNvPr>
          <p:cNvSpPr txBox="1"/>
          <p:nvPr/>
        </p:nvSpPr>
        <p:spPr>
          <a:xfrm>
            <a:off x="2057400" y="1506022"/>
            <a:ext cx="2548156" cy="369332"/>
          </a:xfrm>
          <a:prstGeom prst="rect">
            <a:avLst/>
          </a:prstGeom>
          <a:noFill/>
        </p:spPr>
        <p:txBody>
          <a:bodyPr wrap="square">
            <a:spAutoFit/>
          </a:bodyPr>
          <a:lstStyle/>
          <a:p>
            <a:r>
              <a:rPr lang="zh-TW" altLang="en-US" b="1" dirty="0">
                <a:latin typeface="Times New Roman" panose="02020603050405020304" pitchFamily="18" charset="0"/>
                <a:cs typeface="Times New Roman" panose="02020603050405020304" pitchFamily="18" charset="0"/>
              </a:rPr>
              <a:t>Importance Analysis</a:t>
            </a:r>
          </a:p>
        </p:txBody>
      </p:sp>
      <p:sp>
        <p:nvSpPr>
          <p:cNvPr id="7" name="文字方塊 6">
            <a:extLst>
              <a:ext uri="{FF2B5EF4-FFF2-40B4-BE49-F238E27FC236}">
                <a16:creationId xmlns:a16="http://schemas.microsoft.com/office/drawing/2014/main" id="{40F2BB88-5E80-451A-9341-7AB55B6433C6}"/>
              </a:ext>
            </a:extLst>
          </p:cNvPr>
          <p:cNvSpPr txBox="1"/>
          <p:nvPr/>
        </p:nvSpPr>
        <p:spPr>
          <a:xfrm>
            <a:off x="7904877" y="1497393"/>
            <a:ext cx="2548156" cy="369332"/>
          </a:xfrm>
          <a:prstGeom prst="rect">
            <a:avLst/>
          </a:prstGeom>
          <a:noFill/>
        </p:spPr>
        <p:txBody>
          <a:bodyPr wrap="square">
            <a:spAutoFit/>
          </a:bodyPr>
          <a:lstStyle/>
          <a:p>
            <a:r>
              <a:rPr lang="zh-TW" altLang="en-US" b="1" dirty="0">
                <a:latin typeface="Times New Roman" panose="02020603050405020304" pitchFamily="18" charset="0"/>
                <a:cs typeface="Times New Roman" panose="02020603050405020304" pitchFamily="18" charset="0"/>
              </a:rPr>
              <a:t>Performance Analysis</a:t>
            </a:r>
          </a:p>
        </p:txBody>
      </p:sp>
      <p:pic>
        <p:nvPicPr>
          <p:cNvPr id="8" name="Picture 4" descr="國立臺灣海洋大學">
            <a:extLst>
              <a:ext uri="{FF2B5EF4-FFF2-40B4-BE49-F238E27FC236}">
                <a16:creationId xmlns:a16="http://schemas.microsoft.com/office/drawing/2014/main" id="{5DCDEDF9-CB5A-423D-A6AF-A22A0994C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EI logo 3rd copy – West East Institute-EDU">
            <a:extLst>
              <a:ext uri="{FF2B5EF4-FFF2-40B4-BE49-F238E27FC236}">
                <a16:creationId xmlns:a16="http://schemas.microsoft.com/office/drawing/2014/main" id="{BE766777-92B9-48FD-AA7D-8719FC3D6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0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a:extLst>
              <a:ext uri="{FF2B5EF4-FFF2-40B4-BE49-F238E27FC236}">
                <a16:creationId xmlns:a16="http://schemas.microsoft.com/office/drawing/2014/main" id="{0BF73E32-B838-4C87-9249-1512E8FCB15B}"/>
              </a:ext>
            </a:extLst>
          </p:cNvPr>
          <p:cNvGraphicFramePr/>
          <p:nvPr>
            <p:extLst>
              <p:ext uri="{D42A27DB-BD31-4B8C-83A1-F6EECF244321}">
                <p14:modId xmlns:p14="http://schemas.microsoft.com/office/powerpoint/2010/main" val="1423197920"/>
              </p:ext>
            </p:extLst>
          </p:nvPr>
        </p:nvGraphicFramePr>
        <p:xfrm>
          <a:off x="1862356" y="1283516"/>
          <a:ext cx="8934275" cy="497467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接點 4">
            <a:extLst>
              <a:ext uri="{FF2B5EF4-FFF2-40B4-BE49-F238E27FC236}">
                <a16:creationId xmlns:a16="http://schemas.microsoft.com/office/drawing/2014/main" id="{F4739A86-4799-4E83-B5D5-7B26A8B92BBE}"/>
              </a:ext>
            </a:extLst>
          </p:cNvPr>
          <p:cNvCxnSpPr>
            <a:cxnSpLocks/>
          </p:cNvCxnSpPr>
          <p:nvPr/>
        </p:nvCxnSpPr>
        <p:spPr>
          <a:xfrm>
            <a:off x="2569332" y="3429000"/>
            <a:ext cx="8076297"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文字方塊 6">
            <a:extLst>
              <a:ext uri="{FF2B5EF4-FFF2-40B4-BE49-F238E27FC236}">
                <a16:creationId xmlns:a16="http://schemas.microsoft.com/office/drawing/2014/main" id="{D35116C9-3798-4FC6-8C65-67310377F39E}"/>
              </a:ext>
            </a:extLst>
          </p:cNvPr>
          <p:cNvSpPr txBox="1"/>
          <p:nvPr/>
        </p:nvSpPr>
        <p:spPr>
          <a:xfrm>
            <a:off x="3257026" y="1912582"/>
            <a:ext cx="2548156"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Concentrate here</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F2E19A61-0832-41B5-A7E1-00CDBD0C28C0}"/>
              </a:ext>
            </a:extLst>
          </p:cNvPr>
          <p:cNvSpPr txBox="1"/>
          <p:nvPr/>
        </p:nvSpPr>
        <p:spPr>
          <a:xfrm>
            <a:off x="8635067" y="1912582"/>
            <a:ext cx="1694577"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Keep up with the good work</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D08FA28B-A07E-4771-82F8-8C794F120E3D}"/>
              </a:ext>
            </a:extLst>
          </p:cNvPr>
          <p:cNvSpPr txBox="1"/>
          <p:nvPr/>
        </p:nvSpPr>
        <p:spPr>
          <a:xfrm>
            <a:off x="3942826" y="4976071"/>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Low Priority</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C6775CA0-14E7-4B17-A86E-9C5B797DFFC0}"/>
              </a:ext>
            </a:extLst>
          </p:cNvPr>
          <p:cNvSpPr txBox="1"/>
          <p:nvPr/>
        </p:nvSpPr>
        <p:spPr>
          <a:xfrm>
            <a:off x="8460296" y="5059960"/>
            <a:ext cx="201335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Possible overkill</a:t>
            </a:r>
            <a:endParaRPr lang="zh-TW" altLang="en-US" dirty="0">
              <a:latin typeface="Times New Roman" panose="02020603050405020304" pitchFamily="18" charset="0"/>
              <a:cs typeface="Times New Roman" panose="02020603050405020304" pitchFamily="18" charset="0"/>
            </a:endParaRPr>
          </a:p>
        </p:txBody>
      </p:sp>
      <p:pic>
        <p:nvPicPr>
          <p:cNvPr id="11" name="Picture 4" descr="國立臺灣海洋大學">
            <a:extLst>
              <a:ext uri="{FF2B5EF4-FFF2-40B4-BE49-F238E27FC236}">
                <a16:creationId xmlns:a16="http://schemas.microsoft.com/office/drawing/2014/main" id="{29CAE9AF-9228-45F3-9929-97C69048F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EI logo 3rd copy – West East Institute-EDU">
            <a:extLst>
              <a:ext uri="{FF2B5EF4-FFF2-40B4-BE49-F238E27FC236}">
                <a16:creationId xmlns:a16="http://schemas.microsoft.com/office/drawing/2014/main" id="{234C1AE0-A996-44F0-9F1F-0D043B02F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47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C4B7FD-F7E5-431A-AE58-8F8E2D04F232}"/>
              </a:ext>
            </a:extLst>
          </p:cNvPr>
          <p:cNvSpPr>
            <a:spLocks noGrp="1"/>
          </p:cNvSpPr>
          <p:nvPr>
            <p:ph type="title"/>
          </p:nvPr>
        </p:nvSpPr>
        <p:spPr>
          <a:xfrm>
            <a:off x="301304" y="365126"/>
            <a:ext cx="10515600" cy="1136504"/>
          </a:xfrm>
        </p:spPr>
        <p:txBody>
          <a:bodyPr>
            <a:normAutofit/>
          </a:bodyPr>
          <a:lstStyle/>
          <a:p>
            <a:r>
              <a:rPr lang="en-US" altLang="zh-TW" sz="3200" b="1" dirty="0">
                <a:latin typeface="Times New Roman" panose="02020603050405020304" pitchFamily="18" charset="0"/>
                <a:cs typeface="Times New Roman" panose="02020603050405020304" pitchFamily="18" charset="0"/>
              </a:rPr>
              <a:t>QFD -</a:t>
            </a:r>
            <a:r>
              <a:rPr lang="en-US" altLang="zh-TW" sz="3200" b="1" dirty="0">
                <a:effectLst/>
                <a:latin typeface="Times New Roman" panose="02020603050405020304" pitchFamily="18" charset="0"/>
                <a:ea typeface="新細明體" panose="02020500000000000000" pitchFamily="18" charset="-120"/>
              </a:rPr>
              <a:t>Cross-Synthesis Matrix of Passenger and Airline Service Requirements</a:t>
            </a:r>
            <a:endParaRPr lang="zh-TW" altLang="en-US" sz="3200" b="1"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30EB5113-530D-4446-A981-944AFCD57422}"/>
              </a:ext>
            </a:extLst>
          </p:cNvPr>
          <p:cNvGraphicFramePr>
            <a:graphicFrameLocks noGrp="1"/>
          </p:cNvGraphicFramePr>
          <p:nvPr>
            <p:extLst>
              <p:ext uri="{D42A27DB-BD31-4B8C-83A1-F6EECF244321}">
                <p14:modId xmlns:p14="http://schemas.microsoft.com/office/powerpoint/2010/main" val="944509857"/>
              </p:ext>
            </p:extLst>
          </p:nvPr>
        </p:nvGraphicFramePr>
        <p:xfrm>
          <a:off x="1233182" y="1392572"/>
          <a:ext cx="9781562" cy="5209571"/>
        </p:xfrm>
        <a:graphic>
          <a:graphicData uri="http://schemas.openxmlformats.org/drawingml/2006/table">
            <a:tbl>
              <a:tblPr firstRow="1" firstCol="1" bandRow="1">
                <a:tableStyleId>{5940675A-B579-460E-94D1-54222C63F5DA}</a:tableStyleId>
              </a:tblPr>
              <a:tblGrid>
                <a:gridCol w="292039">
                  <a:extLst>
                    <a:ext uri="{9D8B030D-6E8A-4147-A177-3AD203B41FA5}">
                      <a16:colId xmlns:a16="http://schemas.microsoft.com/office/drawing/2014/main" val="384987482"/>
                    </a:ext>
                  </a:extLst>
                </a:gridCol>
                <a:gridCol w="425861">
                  <a:extLst>
                    <a:ext uri="{9D8B030D-6E8A-4147-A177-3AD203B41FA5}">
                      <a16:colId xmlns:a16="http://schemas.microsoft.com/office/drawing/2014/main" val="2802229304"/>
                    </a:ext>
                  </a:extLst>
                </a:gridCol>
                <a:gridCol w="2960816">
                  <a:extLst>
                    <a:ext uri="{9D8B030D-6E8A-4147-A177-3AD203B41FA5}">
                      <a16:colId xmlns:a16="http://schemas.microsoft.com/office/drawing/2014/main" val="1812455794"/>
                    </a:ext>
                  </a:extLst>
                </a:gridCol>
                <a:gridCol w="381952">
                  <a:extLst>
                    <a:ext uri="{9D8B030D-6E8A-4147-A177-3AD203B41FA5}">
                      <a16:colId xmlns:a16="http://schemas.microsoft.com/office/drawing/2014/main" val="2459359807"/>
                    </a:ext>
                  </a:extLst>
                </a:gridCol>
                <a:gridCol w="376375">
                  <a:extLst>
                    <a:ext uri="{9D8B030D-6E8A-4147-A177-3AD203B41FA5}">
                      <a16:colId xmlns:a16="http://schemas.microsoft.com/office/drawing/2014/main" val="267972332"/>
                    </a:ext>
                  </a:extLst>
                </a:gridCol>
                <a:gridCol w="417496">
                  <a:extLst>
                    <a:ext uri="{9D8B030D-6E8A-4147-A177-3AD203B41FA5}">
                      <a16:colId xmlns:a16="http://schemas.microsoft.com/office/drawing/2014/main" val="2142669587"/>
                    </a:ext>
                  </a:extLst>
                </a:gridCol>
                <a:gridCol w="425163">
                  <a:extLst>
                    <a:ext uri="{9D8B030D-6E8A-4147-A177-3AD203B41FA5}">
                      <a16:colId xmlns:a16="http://schemas.microsoft.com/office/drawing/2014/main" val="892329551"/>
                    </a:ext>
                  </a:extLst>
                </a:gridCol>
                <a:gridCol w="418891">
                  <a:extLst>
                    <a:ext uri="{9D8B030D-6E8A-4147-A177-3AD203B41FA5}">
                      <a16:colId xmlns:a16="http://schemas.microsoft.com/office/drawing/2014/main" val="102933380"/>
                    </a:ext>
                  </a:extLst>
                </a:gridCol>
                <a:gridCol w="417496">
                  <a:extLst>
                    <a:ext uri="{9D8B030D-6E8A-4147-A177-3AD203B41FA5}">
                      <a16:colId xmlns:a16="http://schemas.microsoft.com/office/drawing/2014/main" val="4031450130"/>
                    </a:ext>
                  </a:extLst>
                </a:gridCol>
                <a:gridCol w="417496">
                  <a:extLst>
                    <a:ext uri="{9D8B030D-6E8A-4147-A177-3AD203B41FA5}">
                      <a16:colId xmlns:a16="http://schemas.microsoft.com/office/drawing/2014/main" val="3638736398"/>
                    </a:ext>
                  </a:extLst>
                </a:gridCol>
                <a:gridCol w="580594">
                  <a:extLst>
                    <a:ext uri="{9D8B030D-6E8A-4147-A177-3AD203B41FA5}">
                      <a16:colId xmlns:a16="http://schemas.microsoft.com/office/drawing/2014/main" val="1479477590"/>
                    </a:ext>
                  </a:extLst>
                </a:gridCol>
                <a:gridCol w="501137">
                  <a:extLst>
                    <a:ext uri="{9D8B030D-6E8A-4147-A177-3AD203B41FA5}">
                      <a16:colId xmlns:a16="http://schemas.microsoft.com/office/drawing/2014/main" val="3718537293"/>
                    </a:ext>
                  </a:extLst>
                </a:gridCol>
                <a:gridCol w="487196">
                  <a:extLst>
                    <a:ext uri="{9D8B030D-6E8A-4147-A177-3AD203B41FA5}">
                      <a16:colId xmlns:a16="http://schemas.microsoft.com/office/drawing/2014/main" val="2021022621"/>
                    </a:ext>
                  </a:extLst>
                </a:gridCol>
                <a:gridCol w="606383">
                  <a:extLst>
                    <a:ext uri="{9D8B030D-6E8A-4147-A177-3AD203B41FA5}">
                      <a16:colId xmlns:a16="http://schemas.microsoft.com/office/drawing/2014/main" val="3340334459"/>
                    </a:ext>
                  </a:extLst>
                </a:gridCol>
                <a:gridCol w="577107">
                  <a:extLst>
                    <a:ext uri="{9D8B030D-6E8A-4147-A177-3AD203B41FA5}">
                      <a16:colId xmlns:a16="http://schemas.microsoft.com/office/drawing/2014/main" val="1065686781"/>
                    </a:ext>
                  </a:extLst>
                </a:gridCol>
                <a:gridCol w="495560">
                  <a:extLst>
                    <a:ext uri="{9D8B030D-6E8A-4147-A177-3AD203B41FA5}">
                      <a16:colId xmlns:a16="http://schemas.microsoft.com/office/drawing/2014/main" val="1828214201"/>
                    </a:ext>
                  </a:extLst>
                </a:gridCol>
              </a:tblGrid>
              <a:tr h="222257">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extLst>
                  <a:ext uri="{0D108BD9-81ED-4DB2-BD59-A6C34878D82A}">
                    <a16:rowId xmlns:a16="http://schemas.microsoft.com/office/drawing/2014/main" val="648183910"/>
                  </a:ext>
                </a:extLst>
              </a:tr>
              <a:tr h="222257">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Normalized Weight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0.036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0.182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extLst>
                  <a:ext uri="{0D108BD9-81ED-4DB2-BD59-A6C34878D82A}">
                    <a16:rowId xmlns:a16="http://schemas.microsoft.com/office/drawing/2014/main" val="1292645445"/>
                  </a:ext>
                </a:extLst>
              </a:tr>
              <a:tr h="1733744">
                <a:tc>
                  <a:txBody>
                    <a:bodyPr/>
                    <a:lstStyle/>
                    <a:p>
                      <a:pPr algn="ctr"/>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Normalized Weight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l"/>
                      <a:r>
                        <a:rPr lang="zh-TW" sz="10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Safety and expedition of ground operations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Enhancement of overall airport operational efficiency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Efficiency of ticketing and gate management processes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Operator responsiveness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Real-time information exchange and sharing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Reduction of aeronautical charges and service fees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Efficiency of baggage handling systems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Standards and availability of airside infrastructure</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Flexibility in flight slot allocation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Aircraft maintenance and logistics support capabilities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Weights after Cross-synthesis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vert="eaVert" anchor="ctr"/>
                </a:tc>
                <a:extLst>
                  <a:ext uri="{0D108BD9-81ED-4DB2-BD59-A6C34878D82A}">
                    <a16:rowId xmlns:a16="http://schemas.microsoft.com/office/drawing/2014/main" val="1141134067"/>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Minimization of waiting times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5.037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4210154439"/>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0.036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Safety and efficiency of baggage handling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5.426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663766699"/>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Airport ground transportation and accessibility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3.888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0.049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1166110704"/>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Clarity of signage and wayfinding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5.529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105970880"/>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Enhanced security and safety levels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6.933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0.144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3249260860"/>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Contactless/Touchless services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2.124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0.044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2748049533"/>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0.182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Staff service quality and courtesy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1.496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0.031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218166787"/>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Terminal cleanliness and comfort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6.651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0.151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4049111931"/>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Reliability and accessibility of Wi-Fi connectivity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5.898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2632861923"/>
                  </a:ext>
                </a:extLst>
              </a:tr>
              <a:tr h="222257">
                <a:tc>
                  <a:txBody>
                    <a:bodyPr/>
                    <a:lstStyle/>
                    <a:p>
                      <a:pPr algn="ctr"/>
                      <a:r>
                        <a:rPr lang="en-US" sz="10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Accuracy and timeliness of real-time flight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5.115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0.10635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extLst>
                  <a:ext uri="{0D108BD9-81ED-4DB2-BD59-A6C34878D82A}">
                    <a16:rowId xmlns:a16="http://schemas.microsoft.com/office/drawing/2014/main" val="2247350190"/>
                  </a:ext>
                </a:extLst>
              </a:tr>
              <a:tr h="222257">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5.709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7.199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6.183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6.035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5.227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2.310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3.347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3.717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4.003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4.592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extLst>
                  <a:ext uri="{0D108BD9-81ED-4DB2-BD59-A6C34878D82A}">
                    <a16:rowId xmlns:a16="http://schemas.microsoft.com/office/drawing/2014/main" val="3295100530"/>
                  </a:ext>
                </a:extLst>
              </a:tr>
              <a:tr h="222257">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0.149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0.048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0.069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extLst>
                  <a:ext uri="{0D108BD9-81ED-4DB2-BD59-A6C34878D82A}">
                    <a16:rowId xmlns:a16="http://schemas.microsoft.com/office/drawing/2014/main" val="2446774181"/>
                  </a:ext>
                </a:extLst>
              </a:tr>
              <a:tr h="364229">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r>
                        <a:rPr lang="en-US" sz="1000" kern="100">
                          <a:effectLst/>
                          <a:latin typeface="Times New Roman" panose="02020603050405020304" pitchFamily="18" charset="0"/>
                          <a:cs typeface="Times New Roman" panose="02020603050405020304" pitchFamily="18" charset="0"/>
                        </a:rPr>
                        <a:t>Weights after Cross-synthesis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0.147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0.060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0.069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0.10202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a:effectLst/>
                        <a:latin typeface="Times New Roman" panose="02020603050405020304" pitchFamily="18" charset="0"/>
                        <a:cs typeface="Times New Roman" panose="02020603050405020304" pitchFamily="18" charset="0"/>
                      </a:endParaRPr>
                    </a:p>
                  </a:txBody>
                  <a:tcPr marL="17302" marR="17302" marT="0" marB="0" anchor="ctr"/>
                </a:tc>
                <a:tc>
                  <a:txBody>
                    <a:bodyPr/>
                    <a:lstStyle/>
                    <a:p>
                      <a:pPr algn="l"/>
                      <a:endParaRPr lang="zh-TW" sz="1200" kern="100" dirty="0">
                        <a:effectLst/>
                        <a:latin typeface="Times New Roman" panose="02020603050405020304" pitchFamily="18" charset="0"/>
                        <a:cs typeface="Times New Roman" panose="02020603050405020304" pitchFamily="18" charset="0"/>
                      </a:endParaRPr>
                    </a:p>
                  </a:txBody>
                  <a:tcPr marL="17302" marR="17302" marT="0" marB="0" anchor="ctr"/>
                </a:tc>
                <a:extLst>
                  <a:ext uri="{0D108BD9-81ED-4DB2-BD59-A6C34878D82A}">
                    <a16:rowId xmlns:a16="http://schemas.microsoft.com/office/drawing/2014/main" val="2411735213"/>
                  </a:ext>
                </a:extLst>
              </a:tr>
            </a:tbl>
          </a:graphicData>
        </a:graphic>
      </p:graphicFrame>
      <p:pic>
        <p:nvPicPr>
          <p:cNvPr id="5" name="Picture 4" descr="國立臺灣海洋大學">
            <a:extLst>
              <a:ext uri="{FF2B5EF4-FFF2-40B4-BE49-F238E27FC236}">
                <a16:creationId xmlns:a16="http://schemas.microsoft.com/office/drawing/2014/main" id="{9A1EF4F8-B255-4066-B931-7BEFAA5DE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163DCC9B-6B19-4C97-87C6-303396C35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3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12F6B0-2502-41A9-AFC8-0421A870D1C0}"/>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QFD-Passenger HOQ</a:t>
            </a:r>
            <a:endParaRPr lang="zh-TW" altLang="en-US" b="1"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AB3002A6-DB6A-4273-B591-0B61EA0BD55D}"/>
              </a:ext>
            </a:extLst>
          </p:cNvPr>
          <p:cNvGraphicFramePr>
            <a:graphicFrameLocks noGrp="1"/>
          </p:cNvGraphicFramePr>
          <p:nvPr>
            <p:extLst>
              <p:ext uri="{D42A27DB-BD31-4B8C-83A1-F6EECF244321}">
                <p14:modId xmlns:p14="http://schemas.microsoft.com/office/powerpoint/2010/main" val="3676299851"/>
              </p:ext>
            </p:extLst>
          </p:nvPr>
        </p:nvGraphicFramePr>
        <p:xfrm>
          <a:off x="838200" y="1501630"/>
          <a:ext cx="10604384" cy="5100500"/>
        </p:xfrm>
        <a:graphic>
          <a:graphicData uri="http://schemas.openxmlformats.org/drawingml/2006/table">
            <a:tbl>
              <a:tblPr firstRow="1" firstCol="1" bandRow="1">
                <a:tableStyleId>{5940675A-B579-460E-94D1-54222C63F5DA}</a:tableStyleId>
              </a:tblPr>
              <a:tblGrid>
                <a:gridCol w="333287">
                  <a:extLst>
                    <a:ext uri="{9D8B030D-6E8A-4147-A177-3AD203B41FA5}">
                      <a16:colId xmlns:a16="http://schemas.microsoft.com/office/drawing/2014/main" val="3480404932"/>
                    </a:ext>
                  </a:extLst>
                </a:gridCol>
                <a:gridCol w="616029">
                  <a:extLst>
                    <a:ext uri="{9D8B030D-6E8A-4147-A177-3AD203B41FA5}">
                      <a16:colId xmlns:a16="http://schemas.microsoft.com/office/drawing/2014/main" val="2226229481"/>
                    </a:ext>
                  </a:extLst>
                </a:gridCol>
                <a:gridCol w="3417381">
                  <a:extLst>
                    <a:ext uri="{9D8B030D-6E8A-4147-A177-3AD203B41FA5}">
                      <a16:colId xmlns:a16="http://schemas.microsoft.com/office/drawing/2014/main" val="664247561"/>
                    </a:ext>
                  </a:extLst>
                </a:gridCol>
                <a:gridCol w="671314">
                  <a:extLst>
                    <a:ext uri="{9D8B030D-6E8A-4147-A177-3AD203B41FA5}">
                      <a16:colId xmlns:a16="http://schemas.microsoft.com/office/drawing/2014/main" val="758933618"/>
                    </a:ext>
                  </a:extLst>
                </a:gridCol>
                <a:gridCol w="559954">
                  <a:extLst>
                    <a:ext uri="{9D8B030D-6E8A-4147-A177-3AD203B41FA5}">
                      <a16:colId xmlns:a16="http://schemas.microsoft.com/office/drawing/2014/main" val="2146888072"/>
                    </a:ext>
                  </a:extLst>
                </a:gridCol>
                <a:gridCol w="559954">
                  <a:extLst>
                    <a:ext uri="{9D8B030D-6E8A-4147-A177-3AD203B41FA5}">
                      <a16:colId xmlns:a16="http://schemas.microsoft.com/office/drawing/2014/main" val="4059468198"/>
                    </a:ext>
                  </a:extLst>
                </a:gridCol>
                <a:gridCol w="559165">
                  <a:extLst>
                    <a:ext uri="{9D8B030D-6E8A-4147-A177-3AD203B41FA5}">
                      <a16:colId xmlns:a16="http://schemas.microsoft.com/office/drawing/2014/main" val="4061334164"/>
                    </a:ext>
                  </a:extLst>
                </a:gridCol>
                <a:gridCol w="559954">
                  <a:extLst>
                    <a:ext uri="{9D8B030D-6E8A-4147-A177-3AD203B41FA5}">
                      <a16:colId xmlns:a16="http://schemas.microsoft.com/office/drawing/2014/main" val="2497970633"/>
                    </a:ext>
                  </a:extLst>
                </a:gridCol>
                <a:gridCol w="672103">
                  <a:extLst>
                    <a:ext uri="{9D8B030D-6E8A-4147-A177-3AD203B41FA5}">
                      <a16:colId xmlns:a16="http://schemas.microsoft.com/office/drawing/2014/main" val="2415090143"/>
                    </a:ext>
                  </a:extLst>
                </a:gridCol>
                <a:gridCol w="671314">
                  <a:extLst>
                    <a:ext uri="{9D8B030D-6E8A-4147-A177-3AD203B41FA5}">
                      <a16:colId xmlns:a16="http://schemas.microsoft.com/office/drawing/2014/main" val="3146345477"/>
                    </a:ext>
                  </a:extLst>
                </a:gridCol>
                <a:gridCol w="672103">
                  <a:extLst>
                    <a:ext uri="{9D8B030D-6E8A-4147-A177-3AD203B41FA5}">
                      <a16:colId xmlns:a16="http://schemas.microsoft.com/office/drawing/2014/main" val="35408630"/>
                    </a:ext>
                  </a:extLst>
                </a:gridCol>
                <a:gridCol w="671314">
                  <a:extLst>
                    <a:ext uri="{9D8B030D-6E8A-4147-A177-3AD203B41FA5}">
                      <a16:colId xmlns:a16="http://schemas.microsoft.com/office/drawing/2014/main" val="2625307756"/>
                    </a:ext>
                  </a:extLst>
                </a:gridCol>
                <a:gridCol w="640512">
                  <a:extLst>
                    <a:ext uri="{9D8B030D-6E8A-4147-A177-3AD203B41FA5}">
                      <a16:colId xmlns:a16="http://schemas.microsoft.com/office/drawing/2014/main" val="3170219092"/>
                    </a:ext>
                  </a:extLst>
                </a:gridCol>
              </a:tblGrid>
              <a:tr h="245842">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267658274"/>
                  </a:ext>
                </a:extLst>
              </a:tr>
              <a:tr h="1658712">
                <a:tc>
                  <a:txBody>
                    <a:bodyPr/>
                    <a:lstStyle/>
                    <a:p>
                      <a:pPr algn="ctr"/>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Normalized Weight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IoT-based sensor monitoring and tracking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5G network infrastructure and connectivity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One-ID biometric facial recognition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AI-powered autonomous service robotics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Self-Service Bag Drop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check-in systems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Autonomous shuttle vehicles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Baggage Tractors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Operational data sharing and collaborative decision-making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Integrated smart airport mobile application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extLst>
                  <a:ext uri="{0D108BD9-81ED-4DB2-BD59-A6C34878D82A}">
                    <a16:rowId xmlns:a16="http://schemas.microsoft.com/office/drawing/2014/main" val="360524827"/>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0.073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Minimization of waiting times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60813258"/>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0.036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Safety and efficiency of baggage handling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852701355"/>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Airport ground transportation and accessibility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3637307530"/>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Clarity of signage and wayfinding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4201739832"/>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Enhanced security and safety levels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525578846"/>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0.109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Contactless/Touchless services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3</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59123429"/>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0.182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Staff service quality and courtesy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589583403"/>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Terminal cleanliness and comfort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732013151"/>
                  </a:ext>
                </a:extLst>
              </a:tr>
              <a:tr h="245842">
                <a:tc>
                  <a:txBody>
                    <a:bodyPr/>
                    <a:lstStyle/>
                    <a:p>
                      <a:pPr algn="ctr"/>
                      <a:r>
                        <a:rPr lang="en-US" sz="12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0.127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Reliability and accessibility of Wi-Fi connectivity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4074741189"/>
                  </a:ext>
                </a:extLst>
              </a:tr>
              <a:tr h="245842">
                <a:tc>
                  <a:txBody>
                    <a:bodyPr/>
                    <a:lstStyle/>
                    <a:p>
                      <a:pPr algn="r"/>
                      <a:r>
                        <a:rPr lang="en-US" sz="12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0.055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Accuracy and timeliness of real-time flight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26310161"/>
                  </a:ext>
                </a:extLst>
              </a:tr>
              <a:tr h="245842">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3.163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3.746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2.183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5.072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3.763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5.028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2.143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3.874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4.198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465147108"/>
                  </a:ext>
                </a:extLst>
              </a:tr>
              <a:tr h="245842">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855029052"/>
                  </a:ext>
                </a:extLst>
              </a:tr>
              <a:tr h="245842">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Weights after Cross-synthesis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3</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04359041"/>
                  </a:ext>
                </a:extLst>
              </a:tr>
            </a:tbl>
          </a:graphicData>
        </a:graphic>
      </p:graphicFrame>
      <p:pic>
        <p:nvPicPr>
          <p:cNvPr id="5" name="Picture 4" descr="國立臺灣海洋大學">
            <a:extLst>
              <a:ext uri="{FF2B5EF4-FFF2-40B4-BE49-F238E27FC236}">
                <a16:creationId xmlns:a16="http://schemas.microsoft.com/office/drawing/2014/main" id="{B7D489FC-6DD9-46C7-9A40-AB95E311C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2CA2FA1A-E0A9-4000-A2FE-C3E6E6B68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2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162B9-97DA-4AE4-B0D3-CF3603FCE21F}"/>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QFD-Airline HOQ</a:t>
            </a:r>
            <a:endParaRPr lang="zh-TW" altLang="en-US" dirty="0"/>
          </a:p>
        </p:txBody>
      </p:sp>
      <p:graphicFrame>
        <p:nvGraphicFramePr>
          <p:cNvPr id="4" name="表格 3">
            <a:extLst>
              <a:ext uri="{FF2B5EF4-FFF2-40B4-BE49-F238E27FC236}">
                <a16:creationId xmlns:a16="http://schemas.microsoft.com/office/drawing/2014/main" id="{1D2E6D9B-7AFD-4B46-81C4-813E936D41CF}"/>
              </a:ext>
            </a:extLst>
          </p:cNvPr>
          <p:cNvGraphicFramePr>
            <a:graphicFrameLocks noGrp="1"/>
          </p:cNvGraphicFramePr>
          <p:nvPr>
            <p:extLst>
              <p:ext uri="{D42A27DB-BD31-4B8C-83A1-F6EECF244321}">
                <p14:modId xmlns:p14="http://schemas.microsoft.com/office/powerpoint/2010/main" val="3724019117"/>
              </p:ext>
            </p:extLst>
          </p:nvPr>
        </p:nvGraphicFramePr>
        <p:xfrm>
          <a:off x="1333851" y="1690688"/>
          <a:ext cx="9831898" cy="5045679"/>
        </p:xfrm>
        <a:graphic>
          <a:graphicData uri="http://schemas.openxmlformats.org/drawingml/2006/table">
            <a:tbl>
              <a:tblPr firstRow="1" firstCol="1" bandRow="1">
                <a:tableStyleId>{5940675A-B579-460E-94D1-54222C63F5DA}</a:tableStyleId>
              </a:tblPr>
              <a:tblGrid>
                <a:gridCol w="308342">
                  <a:extLst>
                    <a:ext uri="{9D8B030D-6E8A-4147-A177-3AD203B41FA5}">
                      <a16:colId xmlns:a16="http://schemas.microsoft.com/office/drawing/2014/main" val="4085653423"/>
                    </a:ext>
                  </a:extLst>
                </a:gridCol>
                <a:gridCol w="569923">
                  <a:extLst>
                    <a:ext uri="{9D8B030D-6E8A-4147-A177-3AD203B41FA5}">
                      <a16:colId xmlns:a16="http://schemas.microsoft.com/office/drawing/2014/main" val="348299330"/>
                    </a:ext>
                  </a:extLst>
                </a:gridCol>
                <a:gridCol w="3368389">
                  <a:extLst>
                    <a:ext uri="{9D8B030D-6E8A-4147-A177-3AD203B41FA5}">
                      <a16:colId xmlns:a16="http://schemas.microsoft.com/office/drawing/2014/main" val="1234012649"/>
                    </a:ext>
                  </a:extLst>
                </a:gridCol>
                <a:gridCol w="518045">
                  <a:extLst>
                    <a:ext uri="{9D8B030D-6E8A-4147-A177-3AD203B41FA5}">
                      <a16:colId xmlns:a16="http://schemas.microsoft.com/office/drawing/2014/main" val="3475971855"/>
                    </a:ext>
                  </a:extLst>
                </a:gridCol>
                <a:gridCol w="518045">
                  <a:extLst>
                    <a:ext uri="{9D8B030D-6E8A-4147-A177-3AD203B41FA5}">
                      <a16:colId xmlns:a16="http://schemas.microsoft.com/office/drawing/2014/main" val="136371676"/>
                    </a:ext>
                  </a:extLst>
                </a:gridCol>
                <a:gridCol w="517315">
                  <a:extLst>
                    <a:ext uri="{9D8B030D-6E8A-4147-A177-3AD203B41FA5}">
                      <a16:colId xmlns:a16="http://schemas.microsoft.com/office/drawing/2014/main" val="416360234"/>
                    </a:ext>
                  </a:extLst>
                </a:gridCol>
                <a:gridCol w="518045">
                  <a:extLst>
                    <a:ext uri="{9D8B030D-6E8A-4147-A177-3AD203B41FA5}">
                      <a16:colId xmlns:a16="http://schemas.microsoft.com/office/drawing/2014/main" val="4036600434"/>
                    </a:ext>
                  </a:extLst>
                </a:gridCol>
                <a:gridCol w="621801">
                  <a:extLst>
                    <a:ext uri="{9D8B030D-6E8A-4147-A177-3AD203B41FA5}">
                      <a16:colId xmlns:a16="http://schemas.microsoft.com/office/drawing/2014/main" val="3066605130"/>
                    </a:ext>
                  </a:extLst>
                </a:gridCol>
                <a:gridCol w="517315">
                  <a:extLst>
                    <a:ext uri="{9D8B030D-6E8A-4147-A177-3AD203B41FA5}">
                      <a16:colId xmlns:a16="http://schemas.microsoft.com/office/drawing/2014/main" val="1863605647"/>
                    </a:ext>
                  </a:extLst>
                </a:gridCol>
                <a:gridCol w="539234">
                  <a:extLst>
                    <a:ext uri="{9D8B030D-6E8A-4147-A177-3AD203B41FA5}">
                      <a16:colId xmlns:a16="http://schemas.microsoft.com/office/drawing/2014/main" val="803333148"/>
                    </a:ext>
                  </a:extLst>
                </a:gridCol>
                <a:gridCol w="621801">
                  <a:extLst>
                    <a:ext uri="{9D8B030D-6E8A-4147-A177-3AD203B41FA5}">
                      <a16:colId xmlns:a16="http://schemas.microsoft.com/office/drawing/2014/main" val="3054460752"/>
                    </a:ext>
                  </a:extLst>
                </a:gridCol>
                <a:gridCol w="621070">
                  <a:extLst>
                    <a:ext uri="{9D8B030D-6E8A-4147-A177-3AD203B41FA5}">
                      <a16:colId xmlns:a16="http://schemas.microsoft.com/office/drawing/2014/main" val="1374705655"/>
                    </a:ext>
                  </a:extLst>
                </a:gridCol>
                <a:gridCol w="592573">
                  <a:extLst>
                    <a:ext uri="{9D8B030D-6E8A-4147-A177-3AD203B41FA5}">
                      <a16:colId xmlns:a16="http://schemas.microsoft.com/office/drawing/2014/main" val="1917355251"/>
                    </a:ext>
                  </a:extLst>
                </a:gridCol>
              </a:tblGrid>
              <a:tr h="243200">
                <a:tc>
                  <a:txBody>
                    <a:bodyPr/>
                    <a:lstStyle/>
                    <a:p>
                      <a:endParaRPr lang="zh-TW" sz="1200" kern="100" dirty="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3630750738"/>
                  </a:ext>
                </a:extLst>
              </a:tr>
              <a:tr h="1640879">
                <a:tc>
                  <a:txBody>
                    <a:bodyPr/>
                    <a:lstStyle/>
                    <a:p>
                      <a:pPr algn="ctr"/>
                      <a:r>
                        <a:rPr lang="en-US" sz="1000" kern="100">
                          <a:effectLst/>
                          <a:latin typeface="Times New Roman" panose="02020603050405020304" pitchFamily="18" charset="0"/>
                          <a:cs typeface="Times New Roman" panose="02020603050405020304" pitchFamily="18" charset="0"/>
                        </a:rPr>
                        <a:t>Column No.</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dirty="0">
                          <a:effectLst/>
                          <a:latin typeface="Times New Roman" panose="02020603050405020304" pitchFamily="18" charset="0"/>
                          <a:cs typeface="Times New Roman" panose="02020603050405020304" pitchFamily="18" charset="0"/>
                        </a:rPr>
                        <a:t>Normalized Weight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r>
                        <a:rPr lang="zh-TW" sz="1200" kern="0" dirty="0">
                          <a:effectLst/>
                          <a:latin typeface="Times New Roman" panose="02020603050405020304" pitchFamily="18" charset="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IoT-based sensor monitoring and tracking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5G network infrastructure and connectivity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One-ID biometric facial recognition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AI-powered autonomous service robotics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Self-Service Bag Drop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check-in systems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Autonomous shuttle vehicles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Baggage Tractors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Operational data sharing and collaborative decision-making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Integrated smart airport mobile application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vert="eaVert" anchor="ctr"/>
                </a:tc>
                <a:extLst>
                  <a:ext uri="{0D108BD9-81ED-4DB2-BD59-A6C34878D82A}">
                    <a16:rowId xmlns:a16="http://schemas.microsoft.com/office/drawing/2014/main" val="4152548177"/>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0.127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dirty="0">
                          <a:effectLst/>
                          <a:latin typeface="Times New Roman" panose="02020603050405020304" pitchFamily="18" charset="0"/>
                          <a:cs typeface="Times New Roman" panose="02020603050405020304" pitchFamily="18" charset="0"/>
                        </a:rPr>
                        <a:t>Safety and expedition of ground operations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359702029"/>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Enhancement of overall airport operational efficiency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434642536"/>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0.036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Efficiency of ticketing and gate management processes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3530321835"/>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0.018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Operator responsiveness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2.5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435688869"/>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dirty="0">
                          <a:effectLst/>
                          <a:latin typeface="Times New Roman" panose="02020603050405020304" pitchFamily="18" charset="0"/>
                          <a:cs typeface="Times New Roman" panose="02020603050405020304" pitchFamily="18" charset="0"/>
                        </a:rPr>
                        <a:t>Real-time information exchange and sharing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733817130"/>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0.073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Reduction of aeronautical charges and service fees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170524648"/>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Efficiency of baggage handling systems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9</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792253996"/>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0.182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Standards and availability of airside infrastructure</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4.5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0.5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7393294"/>
                  </a:ext>
                </a:extLst>
              </a:tr>
              <a:tr h="243200">
                <a:tc>
                  <a:txBody>
                    <a:bodyPr/>
                    <a:lstStyle/>
                    <a:p>
                      <a:pPr algn="ctr"/>
                      <a:r>
                        <a:rPr lang="en-US" sz="12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0.055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Flexibility in flight slot allocation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3</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2596163947"/>
                  </a:ext>
                </a:extLst>
              </a:tr>
              <a:tr h="243200">
                <a:tc>
                  <a:txBody>
                    <a:bodyPr/>
                    <a:lstStyle/>
                    <a:p>
                      <a:pPr algn="r"/>
                      <a:r>
                        <a:rPr lang="en-US" sz="12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0.109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Aircraft maintenance and logistics support capabilities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tc>
                <a:tc>
                  <a:txBody>
                    <a:bodyPr/>
                    <a:lstStyle/>
                    <a:p>
                      <a:pPr algn="ctr"/>
                      <a:r>
                        <a:rPr lang="en-US" sz="1000" kern="0">
                          <a:effectLst/>
                          <a:latin typeface="Times New Roman" panose="02020603050405020304" pitchFamily="18" charset="0"/>
                          <a:cs typeface="Times New Roman" panose="02020603050405020304" pitchFamily="18" charset="0"/>
                        </a:rPr>
                        <a:t>2.5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2.5</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3866304350"/>
                  </a:ext>
                </a:extLst>
              </a:tr>
              <a:tr h="243200">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4.907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5.662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2.658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2.387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4.263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3.360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2.952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4.864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4.199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3.208</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599219445"/>
                  </a:ext>
                </a:extLst>
              </a:tr>
              <a:tr h="243200">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0.200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0.231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0.174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0.171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0.131</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3092247873"/>
                  </a:ext>
                </a:extLst>
              </a:tr>
              <a:tr h="243200">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endParaRPr lang="zh-TW" sz="1200" kern="100">
                        <a:effectLst/>
                        <a:latin typeface="Times New Roman" panose="02020603050405020304" pitchFamily="18" charset="0"/>
                        <a:cs typeface="Times New Roman" panose="02020603050405020304" pitchFamily="18" charset="0"/>
                      </a:endParaRPr>
                    </a:p>
                  </a:txBody>
                  <a:tcPr marL="17272" marR="17272" marT="0" marB="0" anchor="ctr"/>
                </a:tc>
                <a:tc>
                  <a:txBody>
                    <a:bodyPr/>
                    <a:lstStyle/>
                    <a:p>
                      <a:r>
                        <a:rPr lang="en-US" sz="1000" kern="100">
                          <a:effectLst/>
                          <a:latin typeface="Times New Roman" panose="02020603050405020304" pitchFamily="18" charset="0"/>
                          <a:cs typeface="Times New Roman" panose="02020603050405020304" pitchFamily="18" charset="0"/>
                        </a:rPr>
                        <a:t>Weights after Cross-synthesis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7</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272" marR="17272" marT="0" marB="0" anchor="ctr"/>
                </a:tc>
                <a:extLst>
                  <a:ext uri="{0D108BD9-81ED-4DB2-BD59-A6C34878D82A}">
                    <a16:rowId xmlns:a16="http://schemas.microsoft.com/office/drawing/2014/main" val="1607768189"/>
                  </a:ext>
                </a:extLst>
              </a:tr>
            </a:tbl>
          </a:graphicData>
        </a:graphic>
      </p:graphicFrame>
      <p:pic>
        <p:nvPicPr>
          <p:cNvPr id="5" name="Picture 4" descr="國立臺灣海洋大學">
            <a:extLst>
              <a:ext uri="{FF2B5EF4-FFF2-40B4-BE49-F238E27FC236}">
                <a16:creationId xmlns:a16="http://schemas.microsoft.com/office/drawing/2014/main" id="{D787EB6F-862F-4AC0-8174-376D2AE6F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CA54C4E6-9BC8-49EF-9791-CFDE9E02D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0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67A63E-6323-49BA-85FF-B955DDB1041C}"/>
              </a:ext>
            </a:extLst>
          </p:cNvPr>
          <p:cNvSpPr>
            <a:spLocks noGrp="1"/>
          </p:cNvSpPr>
          <p:nvPr>
            <p:ph type="title"/>
          </p:nvPr>
        </p:nvSpPr>
        <p:spPr>
          <a:xfrm>
            <a:off x="838199" y="365125"/>
            <a:ext cx="10906387" cy="1325563"/>
          </a:xfrm>
        </p:spPr>
        <p:txBody>
          <a:bodyPr/>
          <a:lstStyle/>
          <a:p>
            <a:r>
              <a:rPr lang="en-US" altLang="zh-TW" b="1" dirty="0">
                <a:latin typeface="Times New Roman" panose="02020603050405020304" pitchFamily="18" charset="0"/>
                <a:cs typeface="Times New Roman" panose="02020603050405020304" pitchFamily="18" charset="0"/>
              </a:rPr>
              <a:t>Selection objective for passenger and airline</a:t>
            </a:r>
            <a:endParaRPr lang="zh-TW" altLang="en-US" b="1"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929B6A07-CA5F-4C2A-A63C-D302883EB443}"/>
              </a:ext>
            </a:extLst>
          </p:cNvPr>
          <p:cNvGraphicFramePr>
            <a:graphicFrameLocks noGrp="1"/>
          </p:cNvGraphicFramePr>
          <p:nvPr>
            <p:extLst>
              <p:ext uri="{D42A27DB-BD31-4B8C-83A1-F6EECF244321}">
                <p14:modId xmlns:p14="http://schemas.microsoft.com/office/powerpoint/2010/main" val="850410110"/>
              </p:ext>
            </p:extLst>
          </p:nvPr>
        </p:nvGraphicFramePr>
        <p:xfrm>
          <a:off x="2114550" y="1886743"/>
          <a:ext cx="8975697" cy="4606131"/>
        </p:xfrm>
        <a:graphic>
          <a:graphicData uri="http://schemas.openxmlformats.org/drawingml/2006/table">
            <a:tbl>
              <a:tblPr firstRow="1" firstCol="1" bandRow="1">
                <a:tableStyleId>{5940675A-B579-460E-94D1-54222C63F5DA}</a:tableStyleId>
              </a:tblPr>
              <a:tblGrid>
                <a:gridCol w="1128931">
                  <a:extLst>
                    <a:ext uri="{9D8B030D-6E8A-4147-A177-3AD203B41FA5}">
                      <a16:colId xmlns:a16="http://schemas.microsoft.com/office/drawing/2014/main" val="3996997728"/>
                    </a:ext>
                  </a:extLst>
                </a:gridCol>
                <a:gridCol w="1128931">
                  <a:extLst>
                    <a:ext uri="{9D8B030D-6E8A-4147-A177-3AD203B41FA5}">
                      <a16:colId xmlns:a16="http://schemas.microsoft.com/office/drawing/2014/main" val="2030977969"/>
                    </a:ext>
                  </a:extLst>
                </a:gridCol>
                <a:gridCol w="696871">
                  <a:extLst>
                    <a:ext uri="{9D8B030D-6E8A-4147-A177-3AD203B41FA5}">
                      <a16:colId xmlns:a16="http://schemas.microsoft.com/office/drawing/2014/main" val="300638293"/>
                    </a:ext>
                  </a:extLst>
                </a:gridCol>
                <a:gridCol w="668996">
                  <a:extLst>
                    <a:ext uri="{9D8B030D-6E8A-4147-A177-3AD203B41FA5}">
                      <a16:colId xmlns:a16="http://schemas.microsoft.com/office/drawing/2014/main" val="3611287753"/>
                    </a:ext>
                  </a:extLst>
                </a:gridCol>
                <a:gridCol w="668996">
                  <a:extLst>
                    <a:ext uri="{9D8B030D-6E8A-4147-A177-3AD203B41FA5}">
                      <a16:colId xmlns:a16="http://schemas.microsoft.com/office/drawing/2014/main" val="3152780566"/>
                    </a:ext>
                  </a:extLst>
                </a:gridCol>
                <a:gridCol w="668996">
                  <a:extLst>
                    <a:ext uri="{9D8B030D-6E8A-4147-A177-3AD203B41FA5}">
                      <a16:colId xmlns:a16="http://schemas.microsoft.com/office/drawing/2014/main" val="829166706"/>
                    </a:ext>
                  </a:extLst>
                </a:gridCol>
                <a:gridCol w="668996">
                  <a:extLst>
                    <a:ext uri="{9D8B030D-6E8A-4147-A177-3AD203B41FA5}">
                      <a16:colId xmlns:a16="http://schemas.microsoft.com/office/drawing/2014/main" val="515397178"/>
                    </a:ext>
                  </a:extLst>
                </a:gridCol>
                <a:gridCol w="668996">
                  <a:extLst>
                    <a:ext uri="{9D8B030D-6E8A-4147-A177-3AD203B41FA5}">
                      <a16:colId xmlns:a16="http://schemas.microsoft.com/office/drawing/2014/main" val="1687956072"/>
                    </a:ext>
                  </a:extLst>
                </a:gridCol>
                <a:gridCol w="668996">
                  <a:extLst>
                    <a:ext uri="{9D8B030D-6E8A-4147-A177-3AD203B41FA5}">
                      <a16:colId xmlns:a16="http://schemas.microsoft.com/office/drawing/2014/main" val="548496924"/>
                    </a:ext>
                  </a:extLst>
                </a:gridCol>
                <a:gridCol w="668996">
                  <a:extLst>
                    <a:ext uri="{9D8B030D-6E8A-4147-A177-3AD203B41FA5}">
                      <a16:colId xmlns:a16="http://schemas.microsoft.com/office/drawing/2014/main" val="2863917054"/>
                    </a:ext>
                  </a:extLst>
                </a:gridCol>
                <a:gridCol w="668996">
                  <a:extLst>
                    <a:ext uri="{9D8B030D-6E8A-4147-A177-3AD203B41FA5}">
                      <a16:colId xmlns:a16="http://schemas.microsoft.com/office/drawing/2014/main" val="3123044604"/>
                    </a:ext>
                  </a:extLst>
                </a:gridCol>
                <a:gridCol w="668996">
                  <a:extLst>
                    <a:ext uri="{9D8B030D-6E8A-4147-A177-3AD203B41FA5}">
                      <a16:colId xmlns:a16="http://schemas.microsoft.com/office/drawing/2014/main" val="2664838739"/>
                    </a:ext>
                  </a:extLst>
                </a:gridCol>
              </a:tblGrid>
              <a:tr h="235148">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2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716739340"/>
                  </a:ext>
                </a:extLst>
              </a:tr>
              <a:tr h="2600458">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zh-TW" sz="1200" kern="0">
                          <a:effectLst/>
                          <a:latin typeface="Times New Roman" panose="02020603050405020304" pitchFamily="18" charset="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100">
                          <a:effectLst/>
                          <a:latin typeface="Times New Roman" panose="02020603050405020304" pitchFamily="18" charset="0"/>
                          <a:cs typeface="Times New Roman" panose="02020603050405020304" pitchFamily="18" charset="0"/>
                        </a:rPr>
                        <a:t>IoT-based sensor monitoring and tracking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5G network infrastructure and connectivity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One-ID biometric facial recognition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AI-powered autonomous service robotics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Self-Service Bag Drop technology</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check-in systems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Autonomous shuttle vehicles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Automated Baggage Tractors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Operational data sharing and collaborative decision-making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tc>
                  <a:txBody>
                    <a:bodyPr/>
                    <a:lstStyle/>
                    <a:p>
                      <a:pPr algn="ctr"/>
                      <a:r>
                        <a:rPr lang="en-US" sz="1000" kern="100">
                          <a:effectLst/>
                          <a:latin typeface="Times New Roman" panose="02020603050405020304" pitchFamily="18" charset="0"/>
                          <a:cs typeface="Times New Roman" panose="02020603050405020304" pitchFamily="18" charset="0"/>
                        </a:rPr>
                        <a:t>Integrated smart airport mobile application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vert="eaVert" anchor="ctr"/>
                </a:tc>
                <a:extLst>
                  <a:ext uri="{0D108BD9-81ED-4DB2-BD59-A6C34878D82A}">
                    <a16:rowId xmlns:a16="http://schemas.microsoft.com/office/drawing/2014/main" val="736577106"/>
                  </a:ext>
                </a:extLst>
              </a:tr>
              <a:tr h="235148">
                <a:tc rowSpan="2">
                  <a:txBody>
                    <a:bodyPr/>
                    <a:lstStyle/>
                    <a:p>
                      <a:pPr algn="ctr"/>
                      <a:r>
                        <a:rPr lang="en-US" sz="1000" kern="0">
                          <a:effectLst/>
                          <a:latin typeface="Times New Roman" panose="02020603050405020304" pitchFamily="18" charset="0"/>
                          <a:cs typeface="Times New Roman" panose="02020603050405020304" pitchFamily="18" charset="0"/>
                        </a:rPr>
                        <a:t>Airport Passengers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3.163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3.746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2.183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5.072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3.763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5.028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2.599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2.143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3.874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4.198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184708898"/>
                  </a:ext>
                </a:extLst>
              </a:tr>
              <a:tr h="235148">
                <a:tc vMerge="1">
                  <a:txBody>
                    <a:bodyPr/>
                    <a:lstStyle/>
                    <a:p>
                      <a:endParaRPr lang="zh-TW" altLang="en-US"/>
                    </a:p>
                  </a:txBody>
                  <a:tcPr/>
                </a:tc>
                <a:tc>
                  <a:txBody>
                    <a:bodyPr/>
                    <a:lstStyle/>
                    <a:p>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0.076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0.052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25180815"/>
                  </a:ext>
                </a:extLst>
              </a:tr>
              <a:tr h="235148">
                <a:tc rowSpan="2">
                  <a:txBody>
                    <a:bodyPr/>
                    <a:lstStyle/>
                    <a:p>
                      <a:pPr algn="ctr"/>
                      <a:r>
                        <a:rPr lang="en-US" sz="1000" kern="0">
                          <a:effectLst/>
                          <a:latin typeface="Times New Roman" panose="02020603050405020304" pitchFamily="18" charset="0"/>
                          <a:cs typeface="Times New Roman" panose="02020603050405020304" pitchFamily="18" charset="0"/>
                        </a:rPr>
                        <a:t>Airlines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en-US" sz="1000" kern="100">
                          <a:effectLst/>
                          <a:latin typeface="Times New Roman" panose="02020603050405020304" pitchFamily="18" charset="0"/>
                          <a:cs typeface="Times New Roman" panose="02020603050405020304" pitchFamily="18" charset="0"/>
                        </a:rPr>
                        <a:t>Sum of Scores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4.907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5.662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2.658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2.387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4.263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3.360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2.952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4.864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4.199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3.208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251225298"/>
                  </a:ext>
                </a:extLst>
              </a:tr>
              <a:tr h="235148">
                <a:tc vMerge="1">
                  <a:txBody>
                    <a:bodyPr/>
                    <a:lstStyle/>
                    <a:p>
                      <a:endParaRPr lang="zh-TW" altLang="en-US"/>
                    </a:p>
                  </a:txBody>
                  <a:tcPr/>
                </a:tc>
                <a:tc>
                  <a:txBody>
                    <a:bodyPr/>
                    <a:lstStyle/>
                    <a:p>
                      <a:r>
                        <a:rPr lang="en-US" sz="1000" kern="100">
                          <a:effectLst/>
                          <a:latin typeface="Times New Roman" panose="02020603050405020304" pitchFamily="18" charset="0"/>
                          <a:cs typeface="Times New Roman" panose="02020603050405020304" pitchFamily="18" charset="0"/>
                        </a:rPr>
                        <a:t>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0.200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0.231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0.108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0.174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0.199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0.171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663826962"/>
                  </a:ext>
                </a:extLst>
              </a:tr>
              <a:tr h="331973">
                <a:tc rowSpan="2">
                  <a:txBody>
                    <a:bodyPr/>
                    <a:lstStyle/>
                    <a:p>
                      <a:pPr algn="ctr"/>
                      <a:r>
                        <a:rPr lang="en-US" sz="1000" kern="0">
                          <a:effectLst/>
                          <a:latin typeface="Times New Roman" panose="02020603050405020304" pitchFamily="18" charset="0"/>
                          <a:cs typeface="Times New Roman" panose="02020603050405020304" pitchFamily="18" charset="0"/>
                        </a:rPr>
                        <a:t>Synthesis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en-US" sz="1000" kern="0">
                          <a:effectLst/>
                          <a:latin typeface="Times New Roman" panose="02020603050405020304" pitchFamily="18" charset="0"/>
                          <a:cs typeface="Times New Roman" panose="02020603050405020304" pitchFamily="18" charset="0"/>
                        </a:rPr>
                        <a:t>Average</a:t>
                      </a:r>
                      <a:r>
                        <a:rPr lang="en-US" sz="1000" kern="100">
                          <a:effectLst/>
                          <a:latin typeface="Times New Roman" panose="02020603050405020304" pitchFamily="18" charset="0"/>
                          <a:cs typeface="Times New Roman" panose="02020603050405020304" pitchFamily="18" charset="0"/>
                        </a:rPr>
                        <a:t> Relative Weights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0.161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0.081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0.092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0.126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0.132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0.116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575579554"/>
                  </a:ext>
                </a:extLst>
              </a:tr>
              <a:tr h="497960">
                <a:tc vMerge="1">
                  <a:txBody>
                    <a:bodyPr/>
                    <a:lstStyle/>
                    <a:p>
                      <a:endParaRPr lang="zh-TW" altLang="en-US"/>
                    </a:p>
                  </a:txBody>
                  <a:tcPr/>
                </a:tc>
                <a:tc>
                  <a:txBody>
                    <a:bodyPr/>
                    <a:lstStyle/>
                    <a:p>
                      <a:r>
                        <a:rPr lang="en-US" sz="1000" kern="0">
                          <a:effectLst/>
                          <a:latin typeface="Times New Roman" panose="02020603050405020304" pitchFamily="18" charset="0"/>
                          <a:cs typeface="Times New Roman" panose="02020603050405020304" pitchFamily="18" charset="0"/>
                        </a:rPr>
                        <a:t>Priority improvement order</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10</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5</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a:effectLst/>
                          <a:latin typeface="Times New Roman" panose="02020603050405020304" pitchFamily="18" charset="0"/>
                          <a:cs typeface="Times New Roman" panose="02020603050405020304" pitchFamily="18" charset="0"/>
                        </a:rPr>
                        <a:t>4</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ctr"/>
                      <a:r>
                        <a:rPr lang="en-US" sz="1000" kern="0" dirty="0">
                          <a:effectLst/>
                          <a:latin typeface="Times New Roman" panose="02020603050405020304" pitchFamily="18" charset="0"/>
                          <a:cs typeface="Times New Roman" panose="02020603050405020304" pitchFamily="18" charset="0"/>
                        </a:rPr>
                        <a:t>7</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62502844"/>
                  </a:ext>
                </a:extLst>
              </a:tr>
            </a:tbl>
          </a:graphicData>
        </a:graphic>
      </p:graphicFrame>
      <p:pic>
        <p:nvPicPr>
          <p:cNvPr id="5" name="Picture 4" descr="國立臺灣海洋大學">
            <a:extLst>
              <a:ext uri="{FF2B5EF4-FFF2-40B4-BE49-F238E27FC236}">
                <a16:creationId xmlns:a16="http://schemas.microsoft.com/office/drawing/2014/main" id="{C5907E8D-F0C4-41A4-892B-1F6FAA7E5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F9C0B0AF-EBBF-4C1C-8AC8-18FFBDAAD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FAA43-319D-4957-BBB6-630CB1854178}"/>
              </a:ext>
            </a:extLst>
          </p:cNvPr>
          <p:cNvSpPr>
            <a:spLocks noGrp="1"/>
          </p:cNvSpPr>
          <p:nvPr>
            <p:ph type="title"/>
          </p:nvPr>
        </p:nvSpPr>
        <p:spPr>
          <a:xfrm>
            <a:off x="4153402" y="2766218"/>
            <a:ext cx="3885195" cy="1325563"/>
          </a:xfrm>
        </p:spPr>
        <p:txBody>
          <a:bodyPr/>
          <a:lstStyle/>
          <a:p>
            <a:r>
              <a:rPr lang="en-US" altLang="zh-TW" b="1" dirty="0">
                <a:latin typeface="Times New Roman" panose="02020603050405020304" pitchFamily="18" charset="0"/>
                <a:cs typeface="Times New Roman" panose="02020603050405020304" pitchFamily="18" charset="0"/>
              </a:rPr>
              <a:t>05</a:t>
            </a:r>
            <a:r>
              <a:rPr lang="en-US" altLang="zh-TW"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Conclusion</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1FD16A2C-6BE4-4F30-8628-379E978D0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FC28E0B6-23AF-4663-930B-21D203E41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65A7DE0-23C0-41E4-96C4-1679AD636364}"/>
              </a:ext>
            </a:extLst>
          </p:cNvPr>
          <p:cNvSpPr>
            <a:spLocks noChangeArrowheads="1"/>
          </p:cNvSpPr>
          <p:nvPr/>
        </p:nvSpPr>
        <p:spPr bwMode="auto">
          <a:xfrm>
            <a:off x="613794" y="754762"/>
            <a:ext cx="1168446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zh-TW"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Identified Key Service Attributes</a:t>
            </a:r>
            <a:r>
              <a:rPr kumimoji="0" lang="zh-TW" altLang="zh-TW"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Passengers</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Staff service quality/courtesy, terminal cleanliness/comfort, and clear signage/indicators are the most critical.</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Airlines</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Airside infrastructure standards/availability, overall operational efficiency, and efficient baggage handling are prioritized.</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zh-TW" altLang="zh-TW"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Top 3 Priority Technology Strategies</a:t>
            </a:r>
            <a:r>
              <a:rPr kumimoji="0" lang="zh-TW" altLang="zh-TW"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5G Network Technology</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core infrastructure for all smart applications.</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IoT Sensor Monitoring</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Vital for real-time tracking of assets and baggage.</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Self-Service Bag Drop</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Key for reducing waiting times and labor loads.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3" name="Picture 4" descr="國立臺灣海洋大學">
            <a:extLst>
              <a:ext uri="{FF2B5EF4-FFF2-40B4-BE49-F238E27FC236}">
                <a16:creationId xmlns:a16="http://schemas.microsoft.com/office/drawing/2014/main" id="{F818E6FD-BA6B-4072-AF10-A37404B59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I logo 3rd copy – West East Institute-EDU">
            <a:extLst>
              <a:ext uri="{FF2B5EF4-FFF2-40B4-BE49-F238E27FC236}">
                <a16:creationId xmlns:a16="http://schemas.microsoft.com/office/drawing/2014/main" id="{C098B411-D50C-463B-B3FE-97BEC5B79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30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DF28FA-5829-4C10-B96C-8102563E18C5}"/>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Strategic &amp; Management Implications</a:t>
            </a:r>
            <a:endParaRPr lang="zh-TW" altLang="en-US" b="1"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15AA1A54-D6D1-4E2D-BCF4-C6665EB65204}"/>
              </a:ext>
            </a:extLst>
          </p:cNvPr>
          <p:cNvSpPr>
            <a:spLocks noGrp="1" noChangeArrowheads="1"/>
          </p:cNvSpPr>
          <p:nvPr>
            <p:ph idx="1"/>
          </p:nvPr>
        </p:nvSpPr>
        <p:spPr bwMode="auto">
          <a:xfrm>
            <a:off x="838200" y="1949654"/>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Prioritize the "Digital Backbone" (5G Infrastructure)</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Airport operators should allocate budgets to 5G first, as its high bandwidth and low latency are prerequisites for IoT and data sharing.</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Implement Full-Process Automation</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Transition self-check-in and bag drop from "optional" to "standard" services to mitigate labor shortages and meet "touchless service" demands.</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Drive Data-Driven Collaborative Management</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Establish cross-organizational platforms to integrate data between airports, airlines, and air traffic control, optimizing slot allocation and resource management.</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Academic Talent Cultivation</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Promote cross-disciplinary integration between logistics, AI, and communications to meet the industry’s demand for digital-savvy talent.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國立臺灣海洋大學">
            <a:extLst>
              <a:ext uri="{FF2B5EF4-FFF2-40B4-BE49-F238E27FC236}">
                <a16:creationId xmlns:a16="http://schemas.microsoft.com/office/drawing/2014/main" id="{CA0BF617-A79A-4D67-89C6-24AD9C8E1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0AB92EDF-66AB-4795-AC89-CB58967BF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F6F4025-E007-40CB-A802-CB011C3D002B}"/>
              </a:ext>
            </a:extLst>
          </p:cNvPr>
          <p:cNvSpPr>
            <a:spLocks noGrp="1"/>
          </p:cNvSpPr>
          <p:nvPr>
            <p:ph idx="1"/>
          </p:nvPr>
        </p:nvSpPr>
        <p:spPr/>
        <p:txBody>
          <a:bodyPr>
            <a:normAutofit lnSpcReduction="10000"/>
          </a:bodyPr>
          <a:lstStyle/>
          <a:p>
            <a:pPr marL="0" indent="0">
              <a:buNone/>
            </a:pPr>
            <a:r>
              <a:rPr lang="en-US" altLang="zh-TW" dirty="0">
                <a:latin typeface="Times New Roman" panose="02020603050405020304" pitchFamily="18" charset="0"/>
                <a:cs typeface="Times New Roman" panose="02020603050405020304" pitchFamily="18" charset="0"/>
              </a:rPr>
              <a:t>Chapter 1. Introduction </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Chapter 2. Literature Review </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Chapter 3. Methodology </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Chapter 4. Result and discussion </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Chapter 5. Conclusion </a:t>
            </a:r>
            <a:endParaRPr lang="zh-TW" altLang="en-US" dirty="0">
              <a:latin typeface="Times New Roman" panose="02020603050405020304" pitchFamily="18" charset="0"/>
              <a:cs typeface="Times New Roman" panose="02020603050405020304" pitchFamily="18" charset="0"/>
            </a:endParaRPr>
          </a:p>
        </p:txBody>
      </p:sp>
      <p:sp>
        <p:nvSpPr>
          <p:cNvPr id="4" name="標題 1">
            <a:extLst>
              <a:ext uri="{FF2B5EF4-FFF2-40B4-BE49-F238E27FC236}">
                <a16:creationId xmlns:a16="http://schemas.microsoft.com/office/drawing/2014/main" id="{CB469B28-F409-4856-99A3-5629EA32478F}"/>
              </a:ext>
            </a:extLst>
          </p:cNvPr>
          <p:cNvSpPr>
            <a:spLocks noGrp="1"/>
          </p:cNvSpPr>
          <p:nvPr>
            <p:ph type="title"/>
          </p:nvPr>
        </p:nvSpPr>
        <p:spPr>
          <a:xfrm>
            <a:off x="838200" y="365125"/>
            <a:ext cx="3004335" cy="949967"/>
          </a:xfrm>
        </p:spPr>
        <p:txBody>
          <a:bodyPr/>
          <a:lstStyle/>
          <a:p>
            <a:r>
              <a:rPr lang="en-US" altLang="zh-TW" b="1" dirty="0">
                <a:latin typeface="Times New Roman" panose="02020603050405020304" pitchFamily="18" charset="0"/>
                <a:cs typeface="Times New Roman" panose="02020603050405020304" pitchFamily="18" charset="0"/>
              </a:rPr>
              <a:t>Contents</a:t>
            </a:r>
            <a:endParaRPr lang="zh-TW" altLang="en-US" b="1" dirty="0">
              <a:latin typeface="Times New Roman" panose="02020603050405020304" pitchFamily="18" charset="0"/>
              <a:cs typeface="Times New Roman" panose="02020603050405020304" pitchFamily="18" charset="0"/>
            </a:endParaRPr>
          </a:p>
        </p:txBody>
      </p:sp>
      <p:pic>
        <p:nvPicPr>
          <p:cNvPr id="7" name="Image 0" descr="preencoded.png">
            <a:extLst>
              <a:ext uri="{FF2B5EF4-FFF2-40B4-BE49-F238E27FC236}">
                <a16:creationId xmlns:a16="http://schemas.microsoft.com/office/drawing/2014/main" id="{28234AC4-B89D-443D-92CE-0A3E998B8C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4191" y="2637312"/>
            <a:ext cx="2451654" cy="2451654"/>
          </a:xfrm>
          <a:prstGeom prst="rect">
            <a:avLst/>
          </a:prstGeom>
        </p:spPr>
      </p:pic>
      <p:pic>
        <p:nvPicPr>
          <p:cNvPr id="5" name="Picture 4" descr="國立臺灣海洋大學">
            <a:extLst>
              <a:ext uri="{FF2B5EF4-FFF2-40B4-BE49-F238E27FC236}">
                <a16:creationId xmlns:a16="http://schemas.microsoft.com/office/drawing/2014/main" id="{3D4D851B-550A-4FEF-B4ED-761A9B194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I logo 3rd copy – West East Institute-EDU">
            <a:extLst>
              <a:ext uri="{FF2B5EF4-FFF2-40B4-BE49-F238E27FC236}">
                <a16:creationId xmlns:a16="http://schemas.microsoft.com/office/drawing/2014/main" id="{9FCF6FF6-B714-4141-8025-7CC340F30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18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73AED-9A3C-497D-B09E-CC2825A466C0}"/>
              </a:ext>
            </a:extLst>
          </p:cNvPr>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Limitations</a:t>
            </a:r>
            <a:endParaRPr lang="zh-TW" altLang="en-US" b="1"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a16="http://schemas.microsoft.com/office/drawing/2014/main" id="{FE35CFEF-AD3A-40AE-BC84-3F986F9EE531}"/>
              </a:ext>
            </a:extLst>
          </p:cNvPr>
          <p:cNvSpPr>
            <a:spLocks noGrp="1" noChangeArrowheads="1"/>
          </p:cNvSpPr>
          <p:nvPr>
            <p:ph idx="1"/>
          </p:nvPr>
        </p:nvSpPr>
        <p:spPr bwMode="auto">
          <a:xfrm>
            <a:off x="838200" y="1986982"/>
            <a:ext cx="10515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zh-TW" altLang="zh-TW"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Expansion of System Scope</a:t>
            </a:r>
            <a:r>
              <a:rPr kumimoji="0" lang="zh-TW" altLang="zh-T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zh-T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Current Limit</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Focused primarily on terminal internal operations.</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Recommendation</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Future research should include ground transportation (e.g., autonomous shuttles) to achieve "air-to-ground" seamless travel.</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Environmental &amp; Financial Deepening</a:t>
            </a:r>
            <a:r>
              <a:rPr kumimoji="0" lang="zh-TW" altLang="zh-T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zh-T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Sustainability</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Incorporate green indicators to explore how smart technology assists in reaching carbon neutrality.</a:t>
            </a: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Financial Analysis</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Perform quantitative ROI (Return on Investment) analysis for high-cost technologies like 5G and IoT.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4" name="Picture 4" descr="國立臺灣海洋大學">
            <a:extLst>
              <a:ext uri="{FF2B5EF4-FFF2-40B4-BE49-F238E27FC236}">
                <a16:creationId xmlns:a16="http://schemas.microsoft.com/office/drawing/2014/main" id="{572785CE-D943-4553-896A-F2680ABA1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I logo 3rd copy – West East Institute-EDU">
            <a:extLst>
              <a:ext uri="{FF2B5EF4-FFF2-40B4-BE49-F238E27FC236}">
                <a16:creationId xmlns:a16="http://schemas.microsoft.com/office/drawing/2014/main" id="{80731D7E-38AA-48DA-B6F2-7E683C653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83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390063-67B1-452A-B683-3D6D9F2E8D3F}"/>
              </a:ext>
            </a:extLst>
          </p:cNvPr>
          <p:cNvSpPr>
            <a:spLocks noGrp="1"/>
          </p:cNvSpPr>
          <p:nvPr>
            <p:ph type="title"/>
          </p:nvPr>
        </p:nvSpPr>
        <p:spPr>
          <a:xfrm>
            <a:off x="2985782" y="2766218"/>
            <a:ext cx="10515600" cy="1325563"/>
          </a:xfrm>
        </p:spPr>
        <p:txBody>
          <a:bodyPr/>
          <a:lstStyle/>
          <a:p>
            <a:r>
              <a:rPr lang="en-US" altLang="zh-TW" b="1" dirty="0">
                <a:latin typeface="Times New Roman" panose="02020603050405020304" pitchFamily="18" charset="0"/>
                <a:cs typeface="Times New Roman" panose="02020603050405020304" pitchFamily="18" charset="0"/>
              </a:rPr>
              <a:t>Thank you for listening !</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E59F5768-66D9-4FB6-826A-EA0CF09EF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2F7A60C8-54EA-4E4D-A2A9-E242C1E84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6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FAA43-319D-4957-BBB6-630CB1854178}"/>
              </a:ext>
            </a:extLst>
          </p:cNvPr>
          <p:cNvSpPr>
            <a:spLocks noGrp="1"/>
          </p:cNvSpPr>
          <p:nvPr>
            <p:ph type="title"/>
          </p:nvPr>
        </p:nvSpPr>
        <p:spPr>
          <a:xfrm>
            <a:off x="4107459" y="2766218"/>
            <a:ext cx="3977081" cy="1325563"/>
          </a:xfrm>
        </p:spPr>
        <p:txBody>
          <a:bodyPr/>
          <a:lstStyle/>
          <a:p>
            <a:r>
              <a:rPr lang="en-US" altLang="zh-TW" b="1" dirty="0">
                <a:latin typeface="Times New Roman" panose="02020603050405020304" pitchFamily="18" charset="0"/>
                <a:cs typeface="Times New Roman" panose="02020603050405020304" pitchFamily="18" charset="0"/>
              </a:rPr>
              <a:t>01 Introduction</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2D8BFC42-588C-4CF5-AA47-A724FE07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FF3C7AFE-2B4D-44CC-8E95-0C56DE792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2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D985CD-C044-427D-90F9-AAAC6E748DD8}"/>
              </a:ext>
            </a:extLst>
          </p:cNvPr>
          <p:cNvSpPr>
            <a:spLocks noGrp="1"/>
          </p:cNvSpPr>
          <p:nvPr>
            <p:ph type="title"/>
          </p:nvPr>
        </p:nvSpPr>
        <p:spPr>
          <a:xfrm>
            <a:off x="319830" y="313992"/>
            <a:ext cx="10515600" cy="1325563"/>
          </a:xfrm>
        </p:spPr>
        <p:txBody>
          <a:bodyPr/>
          <a:lstStyle/>
          <a:p>
            <a:r>
              <a:rPr lang="en-US" altLang="zh-TW" b="1" dirty="0">
                <a:latin typeface="Times New Roman" panose="02020603050405020304" pitchFamily="18" charset="0"/>
                <a:cs typeface="Times New Roman" panose="02020603050405020304" pitchFamily="18" charset="0"/>
              </a:rPr>
              <a:t>The Post-Pandemic Aviation Landscape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C38E5966-5F42-4D9A-9037-30FD50C716F3}"/>
              </a:ext>
            </a:extLst>
          </p:cNvPr>
          <p:cNvSpPr>
            <a:spLocks noGrp="1"/>
          </p:cNvSpPr>
          <p:nvPr>
            <p:ph idx="1"/>
          </p:nvPr>
        </p:nvSpPr>
        <p:spPr>
          <a:xfrm>
            <a:off x="149148" y="4958146"/>
            <a:ext cx="11705730" cy="2030241"/>
          </a:xfrm>
        </p:spPr>
        <p:txBody>
          <a:bodyPr>
            <a:normAutofit fontScale="25000" lnSpcReduction="20000"/>
          </a:bodyPr>
          <a:lstStyle/>
          <a:p>
            <a:pPr marL="0" indent="0">
              <a:buNone/>
            </a:pPr>
            <a:r>
              <a:rPr lang="en-US" altLang="zh-TW" sz="11200" dirty="0">
                <a:solidFill>
                  <a:srgbClr val="504C49"/>
                </a:solidFill>
                <a:latin typeface="Times New Roman" panose="02020603050405020304" pitchFamily="18" charset="0"/>
                <a:ea typeface="Source Serif 4" pitchFamily="34" charset="-122"/>
                <a:cs typeface="Times New Roman" panose="02020603050405020304" pitchFamily="18" charset="0"/>
              </a:rPr>
              <a:t>The rapid recovery of global air passenger traffic has created unprecedented challenges. Airports worldwide are experiencing severe congestion, leading to declining service quality and operational bottlenecks. This research addresses the critical need for smart technology solutions to accommodate this explosive growth.</a:t>
            </a:r>
            <a:endParaRPr lang="en-US" altLang="zh-TW" sz="11200" dirty="0">
              <a:latin typeface="Times New Roman" panose="02020603050405020304" pitchFamily="18" charset="0"/>
              <a:cs typeface="Times New Roman" panose="02020603050405020304" pitchFamily="18" charset="0"/>
            </a:endParaRPr>
          </a:p>
          <a:p>
            <a:pPr marL="0" indent="0">
              <a:buNone/>
            </a:pPr>
            <a:endParaRPr lang="zh-TW" altLang="en-US" dirty="0">
              <a:latin typeface="Times New Roman" panose="02020603050405020304" pitchFamily="18" charset="0"/>
              <a:cs typeface="Times New Roman" panose="02020603050405020304" pitchFamily="18" charset="0"/>
            </a:endParaRPr>
          </a:p>
        </p:txBody>
      </p:sp>
      <p:sp>
        <p:nvSpPr>
          <p:cNvPr id="13" name="Text 3">
            <a:extLst>
              <a:ext uri="{FF2B5EF4-FFF2-40B4-BE49-F238E27FC236}">
                <a16:creationId xmlns:a16="http://schemas.microsoft.com/office/drawing/2014/main" id="{E0277E27-2C5B-43F2-882A-58FD78219AE9}"/>
              </a:ext>
            </a:extLst>
          </p:cNvPr>
          <p:cNvSpPr/>
          <p:nvPr/>
        </p:nvSpPr>
        <p:spPr>
          <a:xfrm>
            <a:off x="448383" y="2008269"/>
            <a:ext cx="1675805" cy="807374"/>
          </a:xfrm>
          <a:prstGeom prst="rect">
            <a:avLst/>
          </a:prstGeom>
          <a:noFill/>
          <a:ln/>
        </p:spPr>
        <p:txBody>
          <a:bodyPr wrap="none" lIns="0" tIns="0" rIns="0" bIns="0" rtlCol="0" anchor="t"/>
          <a:lstStyle/>
          <a:p>
            <a:pPr marL="0" indent="0" algn="ctr">
              <a:lnSpc>
                <a:spcPts val="5850"/>
              </a:lnSpc>
              <a:buNone/>
            </a:pPr>
            <a:r>
              <a:rPr lang="en-US" sz="4800" dirty="0">
                <a:latin typeface="Times New Roman" panose="02020603050405020304" pitchFamily="18" charset="0"/>
                <a:ea typeface="Platypi Medium" pitchFamily="34" charset="-122"/>
                <a:cs typeface="Times New Roman" panose="02020603050405020304" pitchFamily="18" charset="0"/>
              </a:rPr>
              <a:t>1.7B</a:t>
            </a:r>
            <a:endParaRPr lang="en-US" sz="4800" dirty="0">
              <a:latin typeface="Times New Roman" panose="02020603050405020304" pitchFamily="18" charset="0"/>
              <a:cs typeface="Times New Roman" panose="02020603050405020304" pitchFamily="18" charset="0"/>
            </a:endParaRPr>
          </a:p>
        </p:txBody>
      </p:sp>
      <p:sp>
        <p:nvSpPr>
          <p:cNvPr id="14" name="Text 4">
            <a:extLst>
              <a:ext uri="{FF2B5EF4-FFF2-40B4-BE49-F238E27FC236}">
                <a16:creationId xmlns:a16="http://schemas.microsoft.com/office/drawing/2014/main" id="{8EB4D6F9-876F-461C-B994-EA040F848FFE}"/>
              </a:ext>
            </a:extLst>
          </p:cNvPr>
          <p:cNvSpPr/>
          <p:nvPr/>
        </p:nvSpPr>
        <p:spPr>
          <a:xfrm>
            <a:off x="808911" y="3033620"/>
            <a:ext cx="1142520" cy="382237"/>
          </a:xfrm>
          <a:prstGeom prst="rect">
            <a:avLst/>
          </a:prstGeom>
          <a:noFill/>
          <a:ln/>
        </p:spPr>
        <p:txBody>
          <a:bodyPr wrap="none" lIns="0" tIns="0" rIns="0" bIns="0" rtlCol="0" anchor="t"/>
          <a:lstStyle/>
          <a:p>
            <a:pPr marL="0" indent="0" algn="ctr">
              <a:lnSpc>
                <a:spcPts val="2750"/>
              </a:lnSpc>
              <a:buNone/>
            </a:pPr>
            <a:r>
              <a:rPr lang="en-US" dirty="0">
                <a:latin typeface="Times New Roman" panose="02020603050405020304" pitchFamily="18" charset="0"/>
                <a:ea typeface="Platypi Medium" pitchFamily="34" charset="-122"/>
                <a:cs typeface="Times New Roman" panose="02020603050405020304" pitchFamily="18" charset="0"/>
              </a:rPr>
              <a:t>2020 Passengers</a:t>
            </a:r>
            <a:endParaRPr lang="en-US" dirty="0">
              <a:latin typeface="Times New Roman" panose="02020603050405020304" pitchFamily="18" charset="0"/>
              <a:cs typeface="Times New Roman" panose="02020603050405020304" pitchFamily="18" charset="0"/>
            </a:endParaRPr>
          </a:p>
        </p:txBody>
      </p:sp>
      <p:sp>
        <p:nvSpPr>
          <p:cNvPr id="15" name="Text 5">
            <a:extLst>
              <a:ext uri="{FF2B5EF4-FFF2-40B4-BE49-F238E27FC236}">
                <a16:creationId xmlns:a16="http://schemas.microsoft.com/office/drawing/2014/main" id="{8414EED8-4489-4DBB-8287-ADE85749BDE7}"/>
              </a:ext>
            </a:extLst>
          </p:cNvPr>
          <p:cNvSpPr/>
          <p:nvPr/>
        </p:nvSpPr>
        <p:spPr>
          <a:xfrm>
            <a:off x="448384" y="3523363"/>
            <a:ext cx="1675805" cy="391486"/>
          </a:xfrm>
          <a:prstGeom prst="rect">
            <a:avLst/>
          </a:prstGeom>
          <a:noFill/>
          <a:ln/>
        </p:spPr>
        <p:txBody>
          <a:bodyPr wrap="none" lIns="0" tIns="0" rIns="0" bIns="0" rtlCol="0" anchor="t"/>
          <a:lstStyle/>
          <a:p>
            <a:pPr marL="0" indent="0" algn="ctr">
              <a:lnSpc>
                <a:spcPts val="2850"/>
              </a:lnSpc>
              <a:buNone/>
            </a:pPr>
            <a:r>
              <a:rPr lang="en-US" sz="1400" dirty="0">
                <a:latin typeface="Times New Roman" panose="02020603050405020304" pitchFamily="18" charset="0"/>
                <a:ea typeface="Source Serif 4" pitchFamily="34" charset="-122"/>
                <a:cs typeface="Times New Roman" panose="02020603050405020304" pitchFamily="18" charset="0"/>
              </a:rPr>
              <a:t>Global air traffic at pandemic low</a:t>
            </a:r>
            <a:endParaRPr lang="en-US" sz="1400" dirty="0">
              <a:latin typeface="Times New Roman" panose="02020603050405020304" pitchFamily="18" charset="0"/>
              <a:cs typeface="Times New Roman" panose="02020603050405020304" pitchFamily="18" charset="0"/>
            </a:endParaRPr>
          </a:p>
        </p:txBody>
      </p:sp>
      <p:sp>
        <p:nvSpPr>
          <p:cNvPr id="16" name="Text 6">
            <a:extLst>
              <a:ext uri="{FF2B5EF4-FFF2-40B4-BE49-F238E27FC236}">
                <a16:creationId xmlns:a16="http://schemas.microsoft.com/office/drawing/2014/main" id="{92554719-0F31-469E-B5D8-EDF257D706ED}"/>
              </a:ext>
            </a:extLst>
          </p:cNvPr>
          <p:cNvSpPr/>
          <p:nvPr/>
        </p:nvSpPr>
        <p:spPr>
          <a:xfrm>
            <a:off x="2756109" y="1974085"/>
            <a:ext cx="1675805" cy="807374"/>
          </a:xfrm>
          <a:prstGeom prst="rect">
            <a:avLst/>
          </a:prstGeom>
          <a:noFill/>
          <a:ln/>
        </p:spPr>
        <p:txBody>
          <a:bodyPr wrap="none" lIns="0" tIns="0" rIns="0" bIns="0" rtlCol="0" anchor="t"/>
          <a:lstStyle/>
          <a:p>
            <a:pPr marL="0" indent="0" algn="ctr">
              <a:lnSpc>
                <a:spcPts val="5850"/>
              </a:lnSpc>
              <a:buNone/>
            </a:pPr>
            <a:r>
              <a:rPr lang="en-US" sz="4800" dirty="0">
                <a:latin typeface="Times New Roman" panose="02020603050405020304" pitchFamily="18" charset="0"/>
                <a:ea typeface="Platypi Medium" pitchFamily="34" charset="-122"/>
                <a:cs typeface="Times New Roman" panose="02020603050405020304" pitchFamily="18" charset="0"/>
              </a:rPr>
              <a:t>4.7B</a:t>
            </a:r>
            <a:endParaRPr lang="en-US" sz="4800" dirty="0">
              <a:latin typeface="Times New Roman" panose="02020603050405020304" pitchFamily="18" charset="0"/>
              <a:cs typeface="Times New Roman" panose="02020603050405020304" pitchFamily="18" charset="0"/>
            </a:endParaRPr>
          </a:p>
        </p:txBody>
      </p:sp>
      <p:sp>
        <p:nvSpPr>
          <p:cNvPr id="17" name="Text 7">
            <a:extLst>
              <a:ext uri="{FF2B5EF4-FFF2-40B4-BE49-F238E27FC236}">
                <a16:creationId xmlns:a16="http://schemas.microsoft.com/office/drawing/2014/main" id="{0BD7936B-D3B3-4808-A967-79FD06616950}"/>
              </a:ext>
            </a:extLst>
          </p:cNvPr>
          <p:cNvSpPr/>
          <p:nvPr/>
        </p:nvSpPr>
        <p:spPr>
          <a:xfrm>
            <a:off x="2986511" y="3036920"/>
            <a:ext cx="1142520" cy="382237"/>
          </a:xfrm>
          <a:prstGeom prst="rect">
            <a:avLst/>
          </a:prstGeom>
          <a:noFill/>
          <a:ln/>
        </p:spPr>
        <p:txBody>
          <a:bodyPr wrap="none" lIns="0" tIns="0" rIns="0" bIns="0" rtlCol="0" anchor="t"/>
          <a:lstStyle/>
          <a:p>
            <a:pPr marL="0" indent="0" algn="ctr">
              <a:lnSpc>
                <a:spcPts val="2750"/>
              </a:lnSpc>
              <a:buNone/>
            </a:pPr>
            <a:r>
              <a:rPr lang="en-US" dirty="0">
                <a:latin typeface="Times New Roman" panose="02020603050405020304" pitchFamily="18" charset="0"/>
                <a:ea typeface="Platypi Medium" pitchFamily="34" charset="-122"/>
                <a:cs typeface="Times New Roman" panose="02020603050405020304" pitchFamily="18" charset="0"/>
              </a:rPr>
              <a:t>2024 Passengers</a:t>
            </a:r>
            <a:endParaRPr lang="en-US" dirty="0">
              <a:latin typeface="Times New Roman" panose="02020603050405020304" pitchFamily="18" charset="0"/>
              <a:cs typeface="Times New Roman" panose="02020603050405020304" pitchFamily="18" charset="0"/>
            </a:endParaRPr>
          </a:p>
        </p:txBody>
      </p:sp>
      <p:sp>
        <p:nvSpPr>
          <p:cNvPr id="18" name="Text 8">
            <a:extLst>
              <a:ext uri="{FF2B5EF4-FFF2-40B4-BE49-F238E27FC236}">
                <a16:creationId xmlns:a16="http://schemas.microsoft.com/office/drawing/2014/main" id="{6D4B02B1-FABD-401D-9C11-74EE04128A17}"/>
              </a:ext>
            </a:extLst>
          </p:cNvPr>
          <p:cNvSpPr/>
          <p:nvPr/>
        </p:nvSpPr>
        <p:spPr>
          <a:xfrm>
            <a:off x="2803052" y="3526663"/>
            <a:ext cx="1675805" cy="391486"/>
          </a:xfrm>
          <a:prstGeom prst="rect">
            <a:avLst/>
          </a:prstGeom>
          <a:noFill/>
          <a:ln/>
        </p:spPr>
        <p:txBody>
          <a:bodyPr wrap="none" lIns="0" tIns="0" rIns="0" bIns="0" rtlCol="0" anchor="t"/>
          <a:lstStyle/>
          <a:p>
            <a:pPr marL="0" indent="0" algn="ctr">
              <a:lnSpc>
                <a:spcPts val="2850"/>
              </a:lnSpc>
              <a:buNone/>
            </a:pPr>
            <a:r>
              <a:rPr lang="en-US" sz="1400" dirty="0">
                <a:latin typeface="Times New Roman" panose="02020603050405020304" pitchFamily="18" charset="0"/>
                <a:ea typeface="Source Serif 4" pitchFamily="34" charset="-122"/>
                <a:cs typeface="Times New Roman" panose="02020603050405020304" pitchFamily="18" charset="0"/>
              </a:rPr>
              <a:t>Surpassing pre-pandemic levels</a:t>
            </a:r>
            <a:endParaRPr lang="en-US" sz="1400" dirty="0">
              <a:latin typeface="Times New Roman" panose="02020603050405020304" pitchFamily="18" charset="0"/>
              <a:cs typeface="Times New Roman" panose="02020603050405020304" pitchFamily="18" charset="0"/>
            </a:endParaRPr>
          </a:p>
        </p:txBody>
      </p:sp>
      <p:sp>
        <p:nvSpPr>
          <p:cNvPr id="19" name="Text 9">
            <a:extLst>
              <a:ext uri="{FF2B5EF4-FFF2-40B4-BE49-F238E27FC236}">
                <a16:creationId xmlns:a16="http://schemas.microsoft.com/office/drawing/2014/main" id="{395AF673-6368-4043-B987-2677C48CA24E}"/>
              </a:ext>
            </a:extLst>
          </p:cNvPr>
          <p:cNvSpPr/>
          <p:nvPr/>
        </p:nvSpPr>
        <p:spPr>
          <a:xfrm>
            <a:off x="5164111" y="1974085"/>
            <a:ext cx="1675805" cy="807374"/>
          </a:xfrm>
          <a:prstGeom prst="rect">
            <a:avLst/>
          </a:prstGeom>
          <a:noFill/>
          <a:ln/>
        </p:spPr>
        <p:txBody>
          <a:bodyPr wrap="none" lIns="0" tIns="0" rIns="0" bIns="0" rtlCol="0" anchor="t"/>
          <a:lstStyle/>
          <a:p>
            <a:pPr marL="0" indent="0" algn="ctr">
              <a:lnSpc>
                <a:spcPts val="5850"/>
              </a:lnSpc>
              <a:buNone/>
            </a:pPr>
            <a:r>
              <a:rPr lang="en-US" sz="4800" dirty="0">
                <a:latin typeface="Times New Roman" panose="02020603050405020304" pitchFamily="18" charset="0"/>
                <a:ea typeface="Platypi Medium" pitchFamily="34" charset="-122"/>
                <a:cs typeface="Times New Roman" panose="02020603050405020304" pitchFamily="18" charset="0"/>
              </a:rPr>
              <a:t>176%</a:t>
            </a:r>
            <a:endParaRPr lang="en-US" sz="4800" dirty="0">
              <a:latin typeface="Times New Roman" panose="02020603050405020304" pitchFamily="18" charset="0"/>
              <a:cs typeface="Times New Roman" panose="02020603050405020304" pitchFamily="18" charset="0"/>
            </a:endParaRPr>
          </a:p>
        </p:txBody>
      </p:sp>
      <p:sp>
        <p:nvSpPr>
          <p:cNvPr id="20" name="Text 10">
            <a:extLst>
              <a:ext uri="{FF2B5EF4-FFF2-40B4-BE49-F238E27FC236}">
                <a16:creationId xmlns:a16="http://schemas.microsoft.com/office/drawing/2014/main" id="{D4656ECC-1677-4E53-AAD4-BDB02AEAD85D}"/>
              </a:ext>
            </a:extLst>
          </p:cNvPr>
          <p:cNvSpPr/>
          <p:nvPr/>
        </p:nvSpPr>
        <p:spPr>
          <a:xfrm>
            <a:off x="5430754" y="3021701"/>
            <a:ext cx="1142520" cy="382237"/>
          </a:xfrm>
          <a:prstGeom prst="rect">
            <a:avLst/>
          </a:prstGeom>
          <a:noFill/>
          <a:ln/>
        </p:spPr>
        <p:txBody>
          <a:bodyPr wrap="none" lIns="0" tIns="0" rIns="0" bIns="0" rtlCol="0" anchor="t"/>
          <a:lstStyle/>
          <a:p>
            <a:pPr marL="0" indent="0" algn="ctr">
              <a:lnSpc>
                <a:spcPts val="2750"/>
              </a:lnSpc>
              <a:buNone/>
            </a:pPr>
            <a:r>
              <a:rPr lang="en-US" dirty="0">
                <a:latin typeface="Times New Roman" panose="02020603050405020304" pitchFamily="18" charset="0"/>
                <a:ea typeface="Platypi Medium" pitchFamily="34" charset="-122"/>
                <a:cs typeface="Times New Roman" panose="02020603050405020304" pitchFamily="18" charset="0"/>
              </a:rPr>
              <a:t>Growth Rate</a:t>
            </a:r>
            <a:endParaRPr lang="en-US" dirty="0">
              <a:latin typeface="Times New Roman" panose="02020603050405020304" pitchFamily="18" charset="0"/>
              <a:cs typeface="Times New Roman" panose="02020603050405020304" pitchFamily="18" charset="0"/>
            </a:endParaRPr>
          </a:p>
        </p:txBody>
      </p:sp>
      <p:sp>
        <p:nvSpPr>
          <p:cNvPr id="21" name="Text 11">
            <a:extLst>
              <a:ext uri="{FF2B5EF4-FFF2-40B4-BE49-F238E27FC236}">
                <a16:creationId xmlns:a16="http://schemas.microsoft.com/office/drawing/2014/main" id="{3ED25B0B-8CA9-46B0-87FD-53E2E793B79A}"/>
              </a:ext>
            </a:extLst>
          </p:cNvPr>
          <p:cNvSpPr/>
          <p:nvPr/>
        </p:nvSpPr>
        <p:spPr>
          <a:xfrm>
            <a:off x="5257996" y="3526663"/>
            <a:ext cx="1675805" cy="391486"/>
          </a:xfrm>
          <a:prstGeom prst="rect">
            <a:avLst/>
          </a:prstGeom>
          <a:noFill/>
          <a:ln/>
        </p:spPr>
        <p:txBody>
          <a:bodyPr wrap="none" lIns="0" tIns="0" rIns="0" bIns="0" rtlCol="0" anchor="t"/>
          <a:lstStyle/>
          <a:p>
            <a:pPr marL="0" indent="0" algn="ctr">
              <a:lnSpc>
                <a:spcPts val="2850"/>
              </a:lnSpc>
              <a:buNone/>
            </a:pPr>
            <a:r>
              <a:rPr lang="en-US" sz="1400" dirty="0">
                <a:latin typeface="Times New Roman" panose="02020603050405020304" pitchFamily="18" charset="0"/>
                <a:ea typeface="Source Serif 4" pitchFamily="34" charset="-122"/>
                <a:cs typeface="Times New Roman" panose="02020603050405020304" pitchFamily="18" charset="0"/>
              </a:rPr>
              <a:t>Recovery and expansion combined</a:t>
            </a:r>
            <a:endParaRPr lang="en-US" sz="1400" dirty="0">
              <a:latin typeface="Times New Roman" panose="02020603050405020304" pitchFamily="18" charset="0"/>
              <a:cs typeface="Times New Roman" panose="02020603050405020304" pitchFamily="18" charset="0"/>
            </a:endParaRPr>
          </a:p>
        </p:txBody>
      </p:sp>
      <p:pic>
        <p:nvPicPr>
          <p:cNvPr id="23" name="Picture 4" descr="國立臺灣海洋大學">
            <a:extLst>
              <a:ext uri="{FF2B5EF4-FFF2-40B4-BE49-F238E27FC236}">
                <a16:creationId xmlns:a16="http://schemas.microsoft.com/office/drawing/2014/main" id="{AEE244E1-4589-4EAD-8739-75EDC6EA8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EI logo 3rd copy – West East Institute-EDU">
            <a:extLst>
              <a:ext uri="{FF2B5EF4-FFF2-40B4-BE49-F238E27FC236}">
                <a16:creationId xmlns:a16="http://schemas.microsoft.com/office/drawing/2014/main" id="{9D4CA99C-1D86-42B5-B231-41F060299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圖表 24">
            <a:extLst>
              <a:ext uri="{FF2B5EF4-FFF2-40B4-BE49-F238E27FC236}">
                <a16:creationId xmlns:a16="http://schemas.microsoft.com/office/drawing/2014/main" id="{536E47B2-AAB5-4A76-BA77-3AB952E4D47B}"/>
              </a:ext>
            </a:extLst>
          </p:cNvPr>
          <p:cNvGraphicFramePr/>
          <p:nvPr>
            <p:extLst>
              <p:ext uri="{D42A27DB-BD31-4B8C-83A1-F6EECF244321}">
                <p14:modId xmlns:p14="http://schemas.microsoft.com/office/powerpoint/2010/main" val="2291374434"/>
              </p:ext>
            </p:extLst>
          </p:nvPr>
        </p:nvGraphicFramePr>
        <p:xfrm>
          <a:off x="7313860" y="1792976"/>
          <a:ext cx="4711700" cy="2457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454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EE5694-99F3-458A-B90F-EF1008A352D6}"/>
              </a:ext>
            </a:extLst>
          </p:cNvPr>
          <p:cNvSpPr>
            <a:spLocks noGrp="1"/>
          </p:cNvSpPr>
          <p:nvPr>
            <p:ph type="title"/>
          </p:nvPr>
        </p:nvSpPr>
        <p:spPr>
          <a:xfrm>
            <a:off x="424674" y="268056"/>
            <a:ext cx="10515600" cy="1325563"/>
          </a:xfrm>
        </p:spPr>
        <p:txBody>
          <a:bodyPr/>
          <a:lstStyle/>
          <a:p>
            <a:r>
              <a:rPr lang="en-US" altLang="zh-TW" sz="4400" b="1" dirty="0">
                <a:latin typeface="Times New Roman" panose="02020603050405020304" pitchFamily="18" charset="0"/>
                <a:ea typeface="Platypi Medium" pitchFamily="34" charset="-122"/>
                <a:cs typeface="Times New Roman" panose="02020603050405020304" pitchFamily="18" charset="0"/>
              </a:rPr>
              <a:t>Research Objectives</a:t>
            </a:r>
            <a:endParaRPr lang="zh-TW" altLang="en-US" b="1" dirty="0">
              <a:latin typeface="Times New Roman" panose="02020603050405020304" pitchFamily="18" charset="0"/>
              <a:cs typeface="Times New Roman" panose="02020603050405020304" pitchFamily="18" charset="0"/>
            </a:endParaRPr>
          </a:p>
        </p:txBody>
      </p:sp>
      <p:sp>
        <p:nvSpPr>
          <p:cNvPr id="4" name="Text 1">
            <a:extLst>
              <a:ext uri="{FF2B5EF4-FFF2-40B4-BE49-F238E27FC236}">
                <a16:creationId xmlns:a16="http://schemas.microsoft.com/office/drawing/2014/main" id="{47A18441-A0C7-4A0D-A470-676A2C46354F}"/>
              </a:ext>
            </a:extLst>
          </p:cNvPr>
          <p:cNvSpPr/>
          <p:nvPr/>
        </p:nvSpPr>
        <p:spPr>
          <a:xfrm>
            <a:off x="424674" y="2064881"/>
            <a:ext cx="143219" cy="207098"/>
          </a:xfrm>
          <a:prstGeom prst="rect">
            <a:avLst/>
          </a:prstGeom>
          <a:noFill/>
          <a:ln/>
        </p:spPr>
        <p:txBody>
          <a:bodyPr wrap="none" lIns="0" tIns="0" rIns="0" bIns="0" rtlCol="0" anchor="t"/>
          <a:lstStyle/>
          <a:p>
            <a:pPr marL="0" indent="0" algn="l">
              <a:lnSpc>
                <a:spcPts val="2850"/>
              </a:lnSpc>
              <a:buNone/>
            </a:pPr>
            <a:r>
              <a:rPr lang="en-US" sz="1750" dirty="0">
                <a:latin typeface="Times New Roman" panose="02020603050405020304" pitchFamily="18" charset="0"/>
                <a:ea typeface="Platypi Light" pitchFamily="34" charset="-122"/>
                <a:cs typeface="Times New Roman" panose="02020603050405020304" pitchFamily="18" charset="0"/>
              </a:rPr>
              <a:t>01</a:t>
            </a:r>
            <a:endParaRPr lang="en-US" sz="1750" dirty="0">
              <a:latin typeface="Times New Roman" panose="02020603050405020304" pitchFamily="18" charset="0"/>
              <a:cs typeface="Times New Roman" panose="02020603050405020304" pitchFamily="18" charset="0"/>
            </a:endParaRPr>
          </a:p>
        </p:txBody>
      </p:sp>
      <p:sp>
        <p:nvSpPr>
          <p:cNvPr id="5" name="Shape 2">
            <a:extLst>
              <a:ext uri="{FF2B5EF4-FFF2-40B4-BE49-F238E27FC236}">
                <a16:creationId xmlns:a16="http://schemas.microsoft.com/office/drawing/2014/main" id="{2D09B4F1-9F86-41D5-B54D-ABC9EACF505E}"/>
              </a:ext>
            </a:extLst>
          </p:cNvPr>
          <p:cNvSpPr/>
          <p:nvPr/>
        </p:nvSpPr>
        <p:spPr>
          <a:xfrm>
            <a:off x="424675" y="2419925"/>
            <a:ext cx="2649738" cy="45719"/>
          </a:xfrm>
          <a:prstGeom prst="rect">
            <a:avLst/>
          </a:prstGeom>
          <a:solidFill>
            <a:srgbClr val="3E2513"/>
          </a:solidFill>
          <a:ln/>
        </p:spPr>
        <p:txBody>
          <a:bodyPr/>
          <a:lstStyle/>
          <a:p>
            <a:endParaRPr lang="en-US"/>
          </a:p>
        </p:txBody>
      </p:sp>
      <p:sp>
        <p:nvSpPr>
          <p:cNvPr id="6" name="Text 3">
            <a:extLst>
              <a:ext uri="{FF2B5EF4-FFF2-40B4-BE49-F238E27FC236}">
                <a16:creationId xmlns:a16="http://schemas.microsoft.com/office/drawing/2014/main" id="{4CDE3F1F-9667-4271-B964-1EB1FB32DFDA}"/>
              </a:ext>
            </a:extLst>
          </p:cNvPr>
          <p:cNvSpPr/>
          <p:nvPr/>
        </p:nvSpPr>
        <p:spPr>
          <a:xfrm>
            <a:off x="424675" y="2594233"/>
            <a:ext cx="2649738" cy="517700"/>
          </a:xfrm>
          <a:prstGeom prst="rect">
            <a:avLst/>
          </a:prstGeom>
          <a:noFill/>
          <a:ln/>
        </p:spPr>
        <p:txBody>
          <a:bodyPr wrap="square" lIns="0" tIns="0" rIns="0" bIns="0" rtlCol="0" anchor="t"/>
          <a:lstStyle/>
          <a:p>
            <a:pPr marL="0" indent="0" algn="l">
              <a:lnSpc>
                <a:spcPts val="2750"/>
              </a:lnSpc>
              <a:buNone/>
            </a:pPr>
            <a:r>
              <a:rPr lang="en-US" sz="2200" dirty="0">
                <a:latin typeface="Times New Roman" panose="02020603050405020304" pitchFamily="18" charset="0"/>
                <a:ea typeface="Platypi Medium" pitchFamily="34" charset="-122"/>
                <a:cs typeface="Times New Roman" panose="02020603050405020304" pitchFamily="18" charset="0"/>
              </a:rPr>
              <a:t>Identify Key Service Attributes</a:t>
            </a:r>
            <a:endParaRPr lang="en-US" sz="2200" dirty="0">
              <a:latin typeface="Times New Roman" panose="02020603050405020304" pitchFamily="18" charset="0"/>
              <a:cs typeface="Times New Roman" panose="02020603050405020304" pitchFamily="18" charset="0"/>
            </a:endParaRPr>
          </a:p>
        </p:txBody>
      </p:sp>
      <p:sp>
        <p:nvSpPr>
          <p:cNvPr id="7" name="Text 4">
            <a:extLst>
              <a:ext uri="{FF2B5EF4-FFF2-40B4-BE49-F238E27FC236}">
                <a16:creationId xmlns:a16="http://schemas.microsoft.com/office/drawing/2014/main" id="{481774D6-5712-42B5-ACB5-D4E68A5F38E8}"/>
              </a:ext>
            </a:extLst>
          </p:cNvPr>
          <p:cNvSpPr/>
          <p:nvPr/>
        </p:nvSpPr>
        <p:spPr>
          <a:xfrm>
            <a:off x="424675" y="3438982"/>
            <a:ext cx="2649738" cy="1060450"/>
          </a:xfrm>
          <a:prstGeom prst="rect">
            <a:avLst/>
          </a:prstGeom>
          <a:noFill/>
          <a:ln/>
        </p:spPr>
        <p:txBody>
          <a:bodyPr wrap="square" lIns="0" tIns="0" rIns="0" bIns="0" rtlCol="0" anchor="t"/>
          <a:lstStyle/>
          <a:p>
            <a:pPr marL="0" indent="0" algn="l">
              <a:lnSpc>
                <a:spcPts val="2850"/>
              </a:lnSpc>
              <a:buNone/>
            </a:pPr>
            <a:r>
              <a:rPr lang="en-US" sz="1750" dirty="0">
                <a:latin typeface="Times New Roman" panose="02020603050405020304" pitchFamily="18" charset="0"/>
                <a:ea typeface="Source Serif 4" pitchFamily="34" charset="-122"/>
                <a:cs typeface="Times New Roman" panose="02020603050405020304" pitchFamily="18" charset="0"/>
              </a:rPr>
              <a:t>Determine the most critical service quality factors from both passenger and airline perspectives through comprehensive stakeholder analysis.</a:t>
            </a:r>
            <a:endParaRPr lang="en-US" sz="1750" dirty="0">
              <a:latin typeface="Times New Roman" panose="02020603050405020304" pitchFamily="18" charset="0"/>
              <a:cs typeface="Times New Roman" panose="02020603050405020304" pitchFamily="18" charset="0"/>
            </a:endParaRPr>
          </a:p>
        </p:txBody>
      </p:sp>
      <p:sp>
        <p:nvSpPr>
          <p:cNvPr id="8" name="Text 5">
            <a:extLst>
              <a:ext uri="{FF2B5EF4-FFF2-40B4-BE49-F238E27FC236}">
                <a16:creationId xmlns:a16="http://schemas.microsoft.com/office/drawing/2014/main" id="{56633204-7647-419E-B6A0-5D8159941671}"/>
              </a:ext>
            </a:extLst>
          </p:cNvPr>
          <p:cNvSpPr/>
          <p:nvPr/>
        </p:nvSpPr>
        <p:spPr>
          <a:xfrm>
            <a:off x="4847846" y="2064881"/>
            <a:ext cx="143219" cy="207098"/>
          </a:xfrm>
          <a:prstGeom prst="rect">
            <a:avLst/>
          </a:prstGeom>
          <a:noFill/>
          <a:ln/>
        </p:spPr>
        <p:txBody>
          <a:bodyPr wrap="none" lIns="0" tIns="0" rIns="0" bIns="0" rtlCol="0" anchor="t"/>
          <a:lstStyle/>
          <a:p>
            <a:pPr marL="0" indent="0" algn="l">
              <a:lnSpc>
                <a:spcPts val="2850"/>
              </a:lnSpc>
              <a:buNone/>
            </a:pPr>
            <a:r>
              <a:rPr lang="en-US" sz="1750" dirty="0">
                <a:latin typeface="Times New Roman" panose="02020603050405020304" pitchFamily="18" charset="0"/>
                <a:ea typeface="Platypi Light" pitchFamily="34" charset="-122"/>
                <a:cs typeface="Times New Roman" panose="02020603050405020304" pitchFamily="18" charset="0"/>
              </a:rPr>
              <a:t>02</a:t>
            </a:r>
            <a:endParaRPr lang="en-US" sz="1750" dirty="0">
              <a:latin typeface="Times New Roman" panose="02020603050405020304" pitchFamily="18" charset="0"/>
              <a:cs typeface="Times New Roman" panose="02020603050405020304" pitchFamily="18" charset="0"/>
            </a:endParaRPr>
          </a:p>
        </p:txBody>
      </p:sp>
      <p:sp>
        <p:nvSpPr>
          <p:cNvPr id="9" name="Shape 6">
            <a:extLst>
              <a:ext uri="{FF2B5EF4-FFF2-40B4-BE49-F238E27FC236}">
                <a16:creationId xmlns:a16="http://schemas.microsoft.com/office/drawing/2014/main" id="{AEE59EF6-E2A8-4524-B0A9-39A776581C66}"/>
              </a:ext>
            </a:extLst>
          </p:cNvPr>
          <p:cNvSpPr/>
          <p:nvPr/>
        </p:nvSpPr>
        <p:spPr>
          <a:xfrm>
            <a:off x="4847847" y="2419925"/>
            <a:ext cx="2649738" cy="45719"/>
          </a:xfrm>
          <a:prstGeom prst="rect">
            <a:avLst/>
          </a:prstGeom>
          <a:solidFill>
            <a:srgbClr val="3E2513"/>
          </a:solidFill>
          <a:ln/>
        </p:spPr>
        <p:txBody>
          <a:bodyPr/>
          <a:lstStyle/>
          <a:p>
            <a:endParaRPr lang="en-US"/>
          </a:p>
        </p:txBody>
      </p:sp>
      <p:sp>
        <p:nvSpPr>
          <p:cNvPr id="10" name="Text 7">
            <a:extLst>
              <a:ext uri="{FF2B5EF4-FFF2-40B4-BE49-F238E27FC236}">
                <a16:creationId xmlns:a16="http://schemas.microsoft.com/office/drawing/2014/main" id="{845189C3-F95F-4C73-A9E7-7CC5B92C5049}"/>
              </a:ext>
            </a:extLst>
          </p:cNvPr>
          <p:cNvSpPr/>
          <p:nvPr/>
        </p:nvSpPr>
        <p:spPr>
          <a:xfrm>
            <a:off x="4847847" y="2594233"/>
            <a:ext cx="2649738" cy="517700"/>
          </a:xfrm>
          <a:prstGeom prst="rect">
            <a:avLst/>
          </a:prstGeom>
          <a:noFill/>
          <a:ln/>
        </p:spPr>
        <p:txBody>
          <a:bodyPr wrap="square" lIns="0" tIns="0" rIns="0" bIns="0" rtlCol="0" anchor="t"/>
          <a:lstStyle/>
          <a:p>
            <a:pPr marL="0" indent="0" algn="l">
              <a:lnSpc>
                <a:spcPts val="2750"/>
              </a:lnSpc>
              <a:buNone/>
            </a:pPr>
            <a:r>
              <a:rPr lang="en-US" sz="2200" dirty="0">
                <a:latin typeface="Times New Roman" panose="02020603050405020304" pitchFamily="18" charset="0"/>
                <a:ea typeface="Platypi Medium" pitchFamily="34" charset="-122"/>
                <a:cs typeface="Times New Roman" panose="02020603050405020304" pitchFamily="18" charset="0"/>
              </a:rPr>
              <a:t>Define Technical Requirements</a:t>
            </a:r>
            <a:endParaRPr lang="en-US" sz="2200" dirty="0">
              <a:latin typeface="Times New Roman" panose="02020603050405020304" pitchFamily="18" charset="0"/>
              <a:cs typeface="Times New Roman" panose="02020603050405020304" pitchFamily="18" charset="0"/>
            </a:endParaRPr>
          </a:p>
        </p:txBody>
      </p:sp>
      <p:sp>
        <p:nvSpPr>
          <p:cNvPr id="11" name="Text 8">
            <a:extLst>
              <a:ext uri="{FF2B5EF4-FFF2-40B4-BE49-F238E27FC236}">
                <a16:creationId xmlns:a16="http://schemas.microsoft.com/office/drawing/2014/main" id="{7E8F2AE7-247B-460F-883A-6D285587EFEC}"/>
              </a:ext>
            </a:extLst>
          </p:cNvPr>
          <p:cNvSpPr/>
          <p:nvPr/>
        </p:nvSpPr>
        <p:spPr>
          <a:xfrm>
            <a:off x="4847847" y="3438982"/>
            <a:ext cx="2649738" cy="1060450"/>
          </a:xfrm>
          <a:prstGeom prst="rect">
            <a:avLst/>
          </a:prstGeom>
          <a:noFill/>
          <a:ln/>
        </p:spPr>
        <p:txBody>
          <a:bodyPr wrap="square" lIns="0" tIns="0" rIns="0" bIns="0" rtlCol="0" anchor="t"/>
          <a:lstStyle/>
          <a:p>
            <a:pPr marL="0" indent="0" algn="l">
              <a:lnSpc>
                <a:spcPts val="2850"/>
              </a:lnSpc>
              <a:buNone/>
            </a:pPr>
            <a:r>
              <a:rPr lang="en-US" sz="1750" dirty="0">
                <a:latin typeface="Times New Roman" panose="02020603050405020304" pitchFamily="18" charset="0"/>
                <a:ea typeface="Source Serif 4" pitchFamily="34" charset="-122"/>
                <a:cs typeface="Times New Roman" panose="02020603050405020304" pitchFamily="18" charset="0"/>
              </a:rPr>
              <a:t>Map essential technical capabilities needed to support digital transformation and modernization initiatives at smart airports.</a:t>
            </a:r>
            <a:endParaRPr lang="en-US" sz="1750" dirty="0">
              <a:latin typeface="Times New Roman" panose="02020603050405020304" pitchFamily="18" charset="0"/>
              <a:cs typeface="Times New Roman" panose="02020603050405020304" pitchFamily="18" charset="0"/>
            </a:endParaRPr>
          </a:p>
        </p:txBody>
      </p:sp>
      <p:sp>
        <p:nvSpPr>
          <p:cNvPr id="12" name="Text 9">
            <a:extLst>
              <a:ext uri="{FF2B5EF4-FFF2-40B4-BE49-F238E27FC236}">
                <a16:creationId xmlns:a16="http://schemas.microsoft.com/office/drawing/2014/main" id="{49ECCC74-74FA-4F00-B668-6171BB89CABE}"/>
              </a:ext>
            </a:extLst>
          </p:cNvPr>
          <p:cNvSpPr/>
          <p:nvPr/>
        </p:nvSpPr>
        <p:spPr>
          <a:xfrm>
            <a:off x="9271017" y="2064881"/>
            <a:ext cx="143219" cy="207098"/>
          </a:xfrm>
          <a:prstGeom prst="rect">
            <a:avLst/>
          </a:prstGeom>
          <a:noFill/>
          <a:ln/>
        </p:spPr>
        <p:txBody>
          <a:bodyPr wrap="none" lIns="0" tIns="0" rIns="0" bIns="0" rtlCol="0" anchor="t"/>
          <a:lstStyle/>
          <a:p>
            <a:pPr marL="0" indent="0" algn="l">
              <a:lnSpc>
                <a:spcPts val="2850"/>
              </a:lnSpc>
              <a:buNone/>
            </a:pPr>
            <a:r>
              <a:rPr lang="en-US" sz="1750" dirty="0">
                <a:latin typeface="Times New Roman" panose="02020603050405020304" pitchFamily="18" charset="0"/>
                <a:ea typeface="Platypi Light" pitchFamily="34" charset="-122"/>
                <a:cs typeface="Times New Roman" panose="02020603050405020304" pitchFamily="18" charset="0"/>
              </a:rPr>
              <a:t>03</a:t>
            </a:r>
            <a:endParaRPr lang="en-US" sz="1750" dirty="0">
              <a:latin typeface="Times New Roman" panose="02020603050405020304" pitchFamily="18" charset="0"/>
              <a:cs typeface="Times New Roman" panose="02020603050405020304" pitchFamily="18" charset="0"/>
            </a:endParaRPr>
          </a:p>
        </p:txBody>
      </p:sp>
      <p:sp>
        <p:nvSpPr>
          <p:cNvPr id="13" name="Shape 10">
            <a:extLst>
              <a:ext uri="{FF2B5EF4-FFF2-40B4-BE49-F238E27FC236}">
                <a16:creationId xmlns:a16="http://schemas.microsoft.com/office/drawing/2014/main" id="{1BF0266C-0275-4ECA-9C73-6162D720197A}"/>
              </a:ext>
            </a:extLst>
          </p:cNvPr>
          <p:cNvSpPr/>
          <p:nvPr/>
        </p:nvSpPr>
        <p:spPr>
          <a:xfrm>
            <a:off x="9271018" y="2419925"/>
            <a:ext cx="2649738" cy="45719"/>
          </a:xfrm>
          <a:prstGeom prst="rect">
            <a:avLst/>
          </a:prstGeom>
          <a:solidFill>
            <a:srgbClr val="3E2513"/>
          </a:solidFill>
          <a:ln/>
        </p:spPr>
        <p:txBody>
          <a:bodyPr/>
          <a:lstStyle/>
          <a:p>
            <a:endParaRPr lang="en-US"/>
          </a:p>
        </p:txBody>
      </p:sp>
      <p:sp>
        <p:nvSpPr>
          <p:cNvPr id="14" name="Text 11">
            <a:extLst>
              <a:ext uri="{FF2B5EF4-FFF2-40B4-BE49-F238E27FC236}">
                <a16:creationId xmlns:a16="http://schemas.microsoft.com/office/drawing/2014/main" id="{C962B2EA-EF52-4AEE-A7D4-AE56A75C7447}"/>
              </a:ext>
            </a:extLst>
          </p:cNvPr>
          <p:cNvSpPr/>
          <p:nvPr/>
        </p:nvSpPr>
        <p:spPr>
          <a:xfrm>
            <a:off x="9271018" y="2594233"/>
            <a:ext cx="2649738" cy="517700"/>
          </a:xfrm>
          <a:prstGeom prst="rect">
            <a:avLst/>
          </a:prstGeom>
          <a:noFill/>
          <a:ln/>
        </p:spPr>
        <p:txBody>
          <a:bodyPr wrap="square" lIns="0" tIns="0" rIns="0" bIns="0" rtlCol="0" anchor="t"/>
          <a:lstStyle/>
          <a:p>
            <a:pPr marL="0" indent="0" algn="l">
              <a:lnSpc>
                <a:spcPts val="2750"/>
              </a:lnSpc>
              <a:buNone/>
            </a:pPr>
            <a:r>
              <a:rPr lang="en-US" sz="2200" dirty="0">
                <a:latin typeface="Times New Roman" panose="02020603050405020304" pitchFamily="18" charset="0"/>
                <a:ea typeface="Platypi Medium" pitchFamily="34" charset="-122"/>
                <a:cs typeface="Times New Roman" panose="02020603050405020304" pitchFamily="18" charset="0"/>
              </a:rPr>
              <a:t>Prioritize Technology Implementation</a:t>
            </a:r>
            <a:endParaRPr lang="en-US" sz="2200" dirty="0">
              <a:latin typeface="Times New Roman" panose="02020603050405020304" pitchFamily="18" charset="0"/>
              <a:cs typeface="Times New Roman" panose="02020603050405020304" pitchFamily="18" charset="0"/>
            </a:endParaRPr>
          </a:p>
        </p:txBody>
      </p:sp>
      <p:sp>
        <p:nvSpPr>
          <p:cNvPr id="15" name="Text 12">
            <a:extLst>
              <a:ext uri="{FF2B5EF4-FFF2-40B4-BE49-F238E27FC236}">
                <a16:creationId xmlns:a16="http://schemas.microsoft.com/office/drawing/2014/main" id="{15E49CBE-F917-4CCD-903E-45688259A9C6}"/>
              </a:ext>
            </a:extLst>
          </p:cNvPr>
          <p:cNvSpPr/>
          <p:nvPr/>
        </p:nvSpPr>
        <p:spPr>
          <a:xfrm>
            <a:off x="9271018" y="3438982"/>
            <a:ext cx="2649738" cy="1325563"/>
          </a:xfrm>
          <a:prstGeom prst="rect">
            <a:avLst/>
          </a:prstGeom>
          <a:noFill/>
          <a:ln/>
        </p:spPr>
        <p:txBody>
          <a:bodyPr wrap="square" lIns="0" tIns="0" rIns="0" bIns="0" rtlCol="0" anchor="t"/>
          <a:lstStyle/>
          <a:p>
            <a:pPr marL="0" indent="0" algn="l">
              <a:lnSpc>
                <a:spcPts val="2850"/>
              </a:lnSpc>
              <a:buNone/>
            </a:pPr>
            <a:r>
              <a:rPr lang="en-US" sz="1750" dirty="0">
                <a:latin typeface="Times New Roman" panose="02020603050405020304" pitchFamily="18" charset="0"/>
                <a:ea typeface="Source Serif 4" pitchFamily="34" charset="-122"/>
                <a:cs typeface="Times New Roman" panose="02020603050405020304" pitchFamily="18" charset="0"/>
              </a:rPr>
              <a:t>Apply Multilayer Quality Function Deployment (QFD) methodology to create a data-driven prioritization framework for smart technology adoption.</a:t>
            </a:r>
            <a:endParaRPr lang="en-US" sz="1750" dirty="0">
              <a:latin typeface="Times New Roman" panose="02020603050405020304" pitchFamily="18" charset="0"/>
              <a:cs typeface="Times New Roman" panose="02020603050405020304" pitchFamily="18" charset="0"/>
            </a:endParaRPr>
          </a:p>
        </p:txBody>
      </p:sp>
      <p:pic>
        <p:nvPicPr>
          <p:cNvPr id="16" name="Picture 4" descr="國立臺灣海洋大學">
            <a:extLst>
              <a:ext uri="{FF2B5EF4-FFF2-40B4-BE49-F238E27FC236}">
                <a16:creationId xmlns:a16="http://schemas.microsoft.com/office/drawing/2014/main" id="{61CD5951-1373-4781-A02C-365AAAD1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EI logo 3rd copy – West East Institute-EDU">
            <a:extLst>
              <a:ext uri="{FF2B5EF4-FFF2-40B4-BE49-F238E27FC236}">
                <a16:creationId xmlns:a16="http://schemas.microsoft.com/office/drawing/2014/main" id="{F091FA22-C285-41E4-ABA5-02AEB0F4B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8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B63EC-7A19-4168-B941-67E097E24FE8}"/>
              </a:ext>
            </a:extLst>
          </p:cNvPr>
          <p:cNvSpPr>
            <a:spLocks noGrp="1"/>
          </p:cNvSpPr>
          <p:nvPr>
            <p:ph type="title"/>
          </p:nvPr>
        </p:nvSpPr>
        <p:spPr>
          <a:xfrm>
            <a:off x="460696" y="306241"/>
            <a:ext cx="10515600" cy="1325563"/>
          </a:xfrm>
        </p:spPr>
        <p:txBody>
          <a:bodyPr/>
          <a:lstStyle/>
          <a:p>
            <a:r>
              <a:rPr lang="en-US" altLang="zh-TW" b="1" dirty="0">
                <a:latin typeface="Times New Roman" panose="02020603050405020304" pitchFamily="18" charset="0"/>
                <a:cs typeface="Times New Roman" panose="02020603050405020304" pitchFamily="18" charset="0"/>
              </a:rPr>
              <a:t>Research Structure</a:t>
            </a:r>
            <a:endParaRPr lang="zh-TW" altLang="en-US" b="1" dirty="0">
              <a:latin typeface="Times New Roman" panose="02020603050405020304" pitchFamily="18" charset="0"/>
              <a:cs typeface="Times New Roman" panose="02020603050405020304" pitchFamily="18" charset="0"/>
            </a:endParaRPr>
          </a:p>
        </p:txBody>
      </p:sp>
      <p:sp>
        <p:nvSpPr>
          <p:cNvPr id="31" name="Rectangle 39">
            <a:extLst>
              <a:ext uri="{FF2B5EF4-FFF2-40B4-BE49-F238E27FC236}">
                <a16:creationId xmlns:a16="http://schemas.microsoft.com/office/drawing/2014/main" id="{ECBB362A-A1B2-488E-903E-237FA2758C24}"/>
              </a:ext>
            </a:extLst>
          </p:cNvPr>
          <p:cNvSpPr>
            <a:spLocks noGrp="1" noChangeArrowheads="1"/>
          </p:cNvSpPr>
          <p:nvPr>
            <p:ph idx="1"/>
          </p:nvPr>
        </p:nvSpPr>
        <p:spPr bwMode="auto">
          <a:xfrm>
            <a:off x="496348" y="1627755"/>
            <a:ext cx="1119930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Establish the research objectives based on the research background and motivation.</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Identify the needs of airport passengers, the needs of airlines, and the technological requirements of smart airports through a literature review.</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Apply Importance–Performance Analysis to derive the standardized weights of airport passengers and airlines, and then construct a conflict matrix to balance the service demand conflicts between the two parties.</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Complete the cross-synthesis of the conflict matrix, incorporate the weights into the corresponding Houses of Quality for airport passenger and airline needs, and, after expert review, obtain the relationship matrices between service requirements and technological requirements.</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Develop the third-dimension evaluation and calculate the importance weights of technological requirements</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Determine the priority order for implementing smart airport technological requirements </a:t>
            </a: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r>
              <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Propose conclusions and recommendations </a:t>
            </a:r>
          </a:p>
        </p:txBody>
      </p:sp>
      <p:pic>
        <p:nvPicPr>
          <p:cNvPr id="4" name="Picture 4" descr="國立臺灣海洋大學">
            <a:extLst>
              <a:ext uri="{FF2B5EF4-FFF2-40B4-BE49-F238E27FC236}">
                <a16:creationId xmlns:a16="http://schemas.microsoft.com/office/drawing/2014/main" id="{E998951C-8755-451F-AD65-BB0D000B0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I logo 3rd copy – West East Institute-EDU">
            <a:extLst>
              <a:ext uri="{FF2B5EF4-FFF2-40B4-BE49-F238E27FC236}">
                <a16:creationId xmlns:a16="http://schemas.microsoft.com/office/drawing/2014/main" id="{B8EFF264-3A26-448B-B413-18A0AF467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FAA43-319D-4957-BBB6-630CB1854178}"/>
              </a:ext>
            </a:extLst>
          </p:cNvPr>
          <p:cNvSpPr>
            <a:spLocks noGrp="1"/>
          </p:cNvSpPr>
          <p:nvPr>
            <p:ph type="title"/>
          </p:nvPr>
        </p:nvSpPr>
        <p:spPr>
          <a:xfrm>
            <a:off x="3384782" y="2766218"/>
            <a:ext cx="5422435" cy="1325563"/>
          </a:xfrm>
        </p:spPr>
        <p:txBody>
          <a:bodyPr/>
          <a:lstStyle/>
          <a:p>
            <a:r>
              <a:rPr lang="en-US" altLang="zh-TW" b="1" dirty="0">
                <a:latin typeface="Times New Roman" panose="02020603050405020304" pitchFamily="18" charset="0"/>
                <a:cs typeface="Times New Roman" panose="02020603050405020304" pitchFamily="18" charset="0"/>
              </a:rPr>
              <a:t>02 Literature Review </a:t>
            </a:r>
            <a:endParaRPr lang="zh-TW" altLang="en-US" b="1" dirty="0">
              <a:latin typeface="Times New Roman" panose="02020603050405020304" pitchFamily="18" charset="0"/>
              <a:cs typeface="Times New Roman" panose="02020603050405020304" pitchFamily="18" charset="0"/>
            </a:endParaRPr>
          </a:p>
        </p:txBody>
      </p:sp>
      <p:pic>
        <p:nvPicPr>
          <p:cNvPr id="3" name="Picture 4" descr="國立臺灣海洋大學">
            <a:extLst>
              <a:ext uri="{FF2B5EF4-FFF2-40B4-BE49-F238E27FC236}">
                <a16:creationId xmlns:a16="http://schemas.microsoft.com/office/drawing/2014/main" id="{946E38C5-1CCB-4CD0-BBFB-3FB0EEBA0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 logo 3rd copy – West East Institute-EDU">
            <a:extLst>
              <a:ext uri="{FF2B5EF4-FFF2-40B4-BE49-F238E27FC236}">
                <a16:creationId xmlns:a16="http://schemas.microsoft.com/office/drawing/2014/main" id="{FF209AC2-D239-499A-AACB-FE9B67D6B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1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72370B-F864-4905-B82F-A371A7729B4E}"/>
              </a:ext>
            </a:extLst>
          </p:cNvPr>
          <p:cNvSpPr>
            <a:spLocks noGrp="1"/>
          </p:cNvSpPr>
          <p:nvPr>
            <p:ph type="title"/>
          </p:nvPr>
        </p:nvSpPr>
        <p:spPr>
          <a:xfrm>
            <a:off x="494252" y="205734"/>
            <a:ext cx="10515600" cy="1325563"/>
          </a:xfrm>
        </p:spPr>
        <p:txBody>
          <a:bodyPr/>
          <a:lstStyle/>
          <a:p>
            <a:r>
              <a:rPr lang="en-US" altLang="zh-TW" b="1" dirty="0">
                <a:latin typeface="Times New Roman" panose="02020603050405020304" pitchFamily="18" charset="0"/>
                <a:cs typeface="Times New Roman" panose="02020603050405020304" pitchFamily="18" charset="0"/>
              </a:rPr>
              <a:t>Definition of  Smart Airport</a:t>
            </a:r>
            <a:endParaRPr lang="zh-TW" altLang="en-US" dirty="0"/>
          </a:p>
        </p:txBody>
      </p:sp>
      <p:sp>
        <p:nvSpPr>
          <p:cNvPr id="5" name="文字方塊 4">
            <a:extLst>
              <a:ext uri="{FF2B5EF4-FFF2-40B4-BE49-F238E27FC236}">
                <a16:creationId xmlns:a16="http://schemas.microsoft.com/office/drawing/2014/main" id="{E57A4EE0-5291-47B6-805C-E17CF361728F}"/>
              </a:ext>
            </a:extLst>
          </p:cNvPr>
          <p:cNvSpPr txBox="1"/>
          <p:nvPr/>
        </p:nvSpPr>
        <p:spPr>
          <a:xfrm>
            <a:off x="838200" y="1690688"/>
            <a:ext cx="6094602" cy="1754326"/>
          </a:xfrm>
          <a:prstGeom prst="rect">
            <a:avLst/>
          </a:prstGeom>
          <a:noFill/>
        </p:spPr>
        <p:txBody>
          <a:bodyPr wrap="square">
            <a:spAutoFit/>
          </a:bodyPr>
          <a:lstStyle/>
          <a:p>
            <a:pPr marL="0" indent="0">
              <a:buNone/>
            </a:pPr>
            <a:r>
              <a:rPr lang="en-US" altLang="zh-TW" sz="1800" dirty="0">
                <a:latin typeface="Times New Roman" panose="02020603050405020304" pitchFamily="18" charset="0"/>
                <a:cs typeface="Times New Roman" panose="02020603050405020304" pitchFamily="18" charset="0"/>
              </a:rPr>
              <a:t>The main components of smart airport functions include aviation security, passenger convenience, operational efficiency, and the optimization of limited resources. Each component aims to simplify processes through modern technologies in order to achieve comfortable and efficient operations (</a:t>
            </a:r>
            <a:r>
              <a:rPr lang="en-US" altLang="zh-TW" sz="1800" dirty="0" err="1">
                <a:latin typeface="Times New Roman" panose="02020603050405020304" pitchFamily="18" charset="0"/>
                <a:cs typeface="Times New Roman" panose="02020603050405020304" pitchFamily="18" charset="0"/>
              </a:rPr>
              <a:t>Aruna</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Rajapaksha</a:t>
            </a:r>
            <a:r>
              <a:rPr lang="en-US" altLang="zh-TW" sz="1800" dirty="0">
                <a:latin typeface="Times New Roman" panose="02020603050405020304" pitchFamily="18" charset="0"/>
                <a:cs typeface="Times New Roman" panose="02020603050405020304" pitchFamily="18" charset="0"/>
              </a:rPr>
              <a:t> et al., 2020).</a:t>
            </a:r>
            <a:endParaRPr lang="zh-TW" altLang="en-US"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90DB1C4C-818D-437F-8CD8-C7D744FA4EED}"/>
              </a:ext>
            </a:extLst>
          </p:cNvPr>
          <p:cNvSpPr txBox="1"/>
          <p:nvPr/>
        </p:nvSpPr>
        <p:spPr>
          <a:xfrm>
            <a:off x="838200" y="3921015"/>
            <a:ext cx="7950666" cy="2308324"/>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A smart airport leverages modern information technologies to optimize processes, analyze data, and integrate emerging technologies, thereby continuously promoting and enhancing airport services, operational performance, and passenger satisfaction. Smart check-in, self-service boarding, indoor navigation, biometric services, smart wearable devices, RFID baggage tags, self-service baggage tagging, self-service terminals for lost baggage, border control systems, and airport mobile applications can all be regarded as application tools of smart airports (</a:t>
            </a:r>
            <a:r>
              <a:rPr lang="en-US" altLang="zh-TW" dirty="0" err="1">
                <a:latin typeface="Times New Roman" panose="02020603050405020304" pitchFamily="18" charset="0"/>
                <a:cs typeface="Times New Roman" panose="02020603050405020304" pitchFamily="18" charset="0"/>
              </a:rPr>
              <a:t>Aruna</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Rajapaksha</a:t>
            </a:r>
            <a:r>
              <a:rPr lang="en-US" altLang="zh-TW" dirty="0">
                <a:latin typeface="Times New Roman" panose="02020603050405020304" pitchFamily="18" charset="0"/>
                <a:cs typeface="Times New Roman" panose="02020603050405020304" pitchFamily="18" charset="0"/>
              </a:rPr>
              <a:t> et al., 2020).</a:t>
            </a:r>
            <a:endParaRPr lang="zh-TW" altLang="en-US" dirty="0">
              <a:latin typeface="Times New Roman" panose="02020603050405020304" pitchFamily="18" charset="0"/>
              <a:cs typeface="Times New Roman" panose="02020603050405020304" pitchFamily="18" charset="0"/>
            </a:endParaRPr>
          </a:p>
        </p:txBody>
      </p:sp>
      <p:pic>
        <p:nvPicPr>
          <p:cNvPr id="6" name="Picture 4" descr="國立臺灣海洋大學">
            <a:extLst>
              <a:ext uri="{FF2B5EF4-FFF2-40B4-BE49-F238E27FC236}">
                <a16:creationId xmlns:a16="http://schemas.microsoft.com/office/drawing/2014/main" id="{41D865F8-EF23-4EA2-94A0-120E2E435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86" y="17967"/>
            <a:ext cx="773014" cy="773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I logo 3rd copy – West East Institute-EDU">
            <a:extLst>
              <a:ext uri="{FF2B5EF4-FFF2-40B4-BE49-F238E27FC236}">
                <a16:creationId xmlns:a16="http://schemas.microsoft.com/office/drawing/2014/main" id="{4E12923D-917A-48AA-82F6-F1986A53A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77" y="17967"/>
            <a:ext cx="1145223" cy="6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4226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2568</TotalTime>
  <Words>5920</Words>
  <Application>Microsoft Macintosh PowerPoint</Application>
  <PresentationFormat>Widescreen</PresentationFormat>
  <Paragraphs>1126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標楷體</vt:lpstr>
      <vt:lpstr>Times New Roman</vt:lpstr>
      <vt:lpstr>Office 佈景主題</vt:lpstr>
      <vt:lpstr>PowerPoint Presentation</vt:lpstr>
      <vt:lpstr>Bio Note</vt:lpstr>
      <vt:lpstr>Contents</vt:lpstr>
      <vt:lpstr>01 Introduction</vt:lpstr>
      <vt:lpstr>The Post-Pandemic Aviation Landscape</vt:lpstr>
      <vt:lpstr>Research Objectives</vt:lpstr>
      <vt:lpstr>Research Structure</vt:lpstr>
      <vt:lpstr>02 Literature Review </vt:lpstr>
      <vt:lpstr>Definition of  Smart Airport</vt:lpstr>
      <vt:lpstr>Development of  Smart Airport</vt:lpstr>
      <vt:lpstr>Global Development Trends</vt:lpstr>
      <vt:lpstr>03 Methodology </vt:lpstr>
      <vt:lpstr>Importance performance analysis (IPA)</vt:lpstr>
      <vt:lpstr>Multi-layer Quality Function Deployment</vt:lpstr>
      <vt:lpstr>Demand of Passenger for Smart airport</vt:lpstr>
      <vt:lpstr>Demand of Airlines for Smart airport</vt:lpstr>
      <vt:lpstr>Technical requirements for Smart airport</vt:lpstr>
      <vt:lpstr>04 Result and discussion </vt:lpstr>
      <vt:lpstr>IPA results - Passengers</vt:lpstr>
      <vt:lpstr>PowerPoint Presentation</vt:lpstr>
      <vt:lpstr>IPA results -Airlines</vt:lpstr>
      <vt:lpstr>PowerPoint Presentation</vt:lpstr>
      <vt:lpstr>QFD -Cross-Synthesis Matrix of Passenger and Airline Service Requirements</vt:lpstr>
      <vt:lpstr>QFD-Passenger HOQ</vt:lpstr>
      <vt:lpstr>QFD-Airline HOQ</vt:lpstr>
      <vt:lpstr>Selection objective for passenger and airline</vt:lpstr>
      <vt:lpstr>05 Conclusion</vt:lpstr>
      <vt:lpstr>PowerPoint Presentation</vt:lpstr>
      <vt:lpstr>Strategic &amp; Management Implications</vt:lpstr>
      <vt:lpstr>Limitations</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Jeremy Chiu</dc:creator>
  <cp:lastModifiedBy>Michael A. Guney</cp:lastModifiedBy>
  <cp:revision>35</cp:revision>
  <dcterms:created xsi:type="dcterms:W3CDTF">2026-01-20T13:22:21Z</dcterms:created>
  <dcterms:modified xsi:type="dcterms:W3CDTF">2026-02-02T13:59:10Z</dcterms:modified>
</cp:coreProperties>
</file>